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08" r:id="rId3"/>
    <p:sldId id="309" r:id="rId4"/>
    <p:sldId id="319" r:id="rId5"/>
    <p:sldId id="292" r:id="rId6"/>
    <p:sldId id="294" r:id="rId7"/>
    <p:sldId id="300" r:id="rId8"/>
    <p:sldId id="286" r:id="rId9"/>
    <p:sldId id="301" r:id="rId10"/>
    <p:sldId id="307" r:id="rId11"/>
    <p:sldId id="306" r:id="rId12"/>
    <p:sldId id="303" r:id="rId13"/>
    <p:sldId id="304" r:id="rId14"/>
    <p:sldId id="316" r:id="rId15"/>
    <p:sldId id="317" r:id="rId16"/>
    <p:sldId id="318" r:id="rId17"/>
    <p:sldId id="314" r:id="rId18"/>
    <p:sldId id="310" r:id="rId19"/>
    <p:sldId id="315" r:id="rId20"/>
    <p:sldId id="313" r:id="rId21"/>
    <p:sldId id="311" r:id="rId22"/>
    <p:sldId id="302" r:id="rId23"/>
    <p:sldId id="320" r:id="rId24"/>
    <p:sldId id="321" r:id="rId25"/>
    <p:sldId id="322" r:id="rId26"/>
    <p:sldId id="264"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F34D3"/>
    <a:srgbClr val="18107E"/>
    <a:srgbClr val="1B1292"/>
    <a:srgbClr val="EC4714"/>
    <a:srgbClr val="F9C2B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48" autoAdjust="0"/>
    <p:restoredTop sz="93182" autoAdjust="0"/>
  </p:normalViewPr>
  <p:slideViewPr>
    <p:cSldViewPr>
      <p:cViewPr varScale="1">
        <p:scale>
          <a:sx n="104" d="100"/>
          <a:sy n="104" d="100"/>
        </p:scale>
        <p:origin x="-1044" y="-9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DD75FC-318F-49BE-A1B7-C2A58E151758}" type="datetimeFigureOut">
              <a:rPr lang="ru-RU" smtClean="0"/>
              <a:pPr/>
              <a:t>28.10.2020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BB1941-CFC8-4C43-BCEF-9135949EE5A0}" type="slidenum">
              <a:rPr lang="ru-RU" smtClean="0"/>
              <a:pPr/>
              <a:t>‹#›</a:t>
            </a:fld>
            <a:endParaRPr lang="ru-RU"/>
          </a:p>
        </p:txBody>
      </p:sp>
    </p:spTree>
    <p:extLst>
      <p:ext uri="{BB962C8B-B14F-4D97-AF65-F5344CB8AC3E}">
        <p14:creationId xmlns="" xmlns:p14="http://schemas.microsoft.com/office/powerpoint/2010/main" val="1638078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5DEED0C-C291-4770-8D3A-8BBC0E1FA66B}" type="datetimeFigureOut">
              <a:rPr lang="ru-RU" smtClean="0"/>
              <a:pPr/>
              <a:t>28.10.2020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0A8E48-7ECB-4645-848E-445EA2E04CAC}" type="slidenum">
              <a:rPr lang="ru-RU" smtClean="0"/>
              <a:pPr/>
              <a:t>‹#›</a:t>
            </a:fld>
            <a:endParaRPr lang="ru-RU"/>
          </a:p>
        </p:txBody>
      </p:sp>
    </p:spTree>
    <p:extLst>
      <p:ext uri="{BB962C8B-B14F-4D97-AF65-F5344CB8AC3E}">
        <p14:creationId xmlns="" xmlns:p14="http://schemas.microsoft.com/office/powerpoint/2010/main" val="176065771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DEED0C-C291-4770-8D3A-8BBC0E1FA66B}" type="datetimeFigureOut">
              <a:rPr lang="ru-RU" smtClean="0"/>
              <a:pPr/>
              <a:t>28.10.2020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0A8E48-7ECB-4645-848E-445EA2E04CAC}" type="slidenum">
              <a:rPr lang="ru-RU" smtClean="0"/>
              <a:pPr/>
              <a:t>‹#›</a:t>
            </a:fld>
            <a:endParaRPr lang="ru-RU"/>
          </a:p>
        </p:txBody>
      </p:sp>
    </p:spTree>
    <p:extLst>
      <p:ext uri="{BB962C8B-B14F-4D97-AF65-F5344CB8AC3E}">
        <p14:creationId xmlns="" xmlns:p14="http://schemas.microsoft.com/office/powerpoint/2010/main" val="1368785845"/>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DEED0C-C291-4770-8D3A-8BBC0E1FA66B}" type="datetimeFigureOut">
              <a:rPr lang="ru-RU" smtClean="0"/>
              <a:pPr/>
              <a:t>28.10.2020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0A8E48-7ECB-4645-848E-445EA2E04CAC}" type="slidenum">
              <a:rPr lang="ru-RU" smtClean="0"/>
              <a:pPr/>
              <a:t>‹#›</a:t>
            </a:fld>
            <a:endParaRPr lang="ru-RU"/>
          </a:p>
        </p:txBody>
      </p:sp>
    </p:spTree>
    <p:extLst>
      <p:ext uri="{BB962C8B-B14F-4D97-AF65-F5344CB8AC3E}">
        <p14:creationId xmlns="" xmlns:p14="http://schemas.microsoft.com/office/powerpoint/2010/main" val="124120730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DEED0C-C291-4770-8D3A-8BBC0E1FA66B}" type="datetimeFigureOut">
              <a:rPr lang="ru-RU" smtClean="0"/>
              <a:pPr/>
              <a:t>28.10.2020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0A8E48-7ECB-4645-848E-445EA2E04CAC}" type="slidenum">
              <a:rPr lang="ru-RU" smtClean="0"/>
              <a:pPr/>
              <a:t>‹#›</a:t>
            </a:fld>
            <a:endParaRPr lang="ru-RU"/>
          </a:p>
        </p:txBody>
      </p:sp>
    </p:spTree>
    <p:extLst>
      <p:ext uri="{BB962C8B-B14F-4D97-AF65-F5344CB8AC3E}">
        <p14:creationId xmlns="" xmlns:p14="http://schemas.microsoft.com/office/powerpoint/2010/main" val="10019885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5DEED0C-C291-4770-8D3A-8BBC0E1FA66B}" type="datetimeFigureOut">
              <a:rPr lang="ru-RU" smtClean="0"/>
              <a:pPr/>
              <a:t>28.10.2020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0A8E48-7ECB-4645-848E-445EA2E04CAC}" type="slidenum">
              <a:rPr lang="ru-RU" smtClean="0"/>
              <a:pPr/>
              <a:t>‹#›</a:t>
            </a:fld>
            <a:endParaRPr lang="ru-RU"/>
          </a:p>
        </p:txBody>
      </p:sp>
    </p:spTree>
    <p:extLst>
      <p:ext uri="{BB962C8B-B14F-4D97-AF65-F5344CB8AC3E}">
        <p14:creationId xmlns="" xmlns:p14="http://schemas.microsoft.com/office/powerpoint/2010/main" val="1204693410"/>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5DEED0C-C291-4770-8D3A-8BBC0E1FA66B}" type="datetimeFigureOut">
              <a:rPr lang="ru-RU" smtClean="0"/>
              <a:pPr/>
              <a:t>28.10.2020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0A8E48-7ECB-4645-848E-445EA2E04CAC}" type="slidenum">
              <a:rPr lang="ru-RU" smtClean="0"/>
              <a:pPr/>
              <a:t>‹#›</a:t>
            </a:fld>
            <a:endParaRPr lang="ru-RU"/>
          </a:p>
        </p:txBody>
      </p:sp>
    </p:spTree>
    <p:extLst>
      <p:ext uri="{BB962C8B-B14F-4D97-AF65-F5344CB8AC3E}">
        <p14:creationId xmlns="" xmlns:p14="http://schemas.microsoft.com/office/powerpoint/2010/main" val="18538305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5DEED0C-C291-4770-8D3A-8BBC0E1FA66B}" type="datetimeFigureOut">
              <a:rPr lang="ru-RU" smtClean="0"/>
              <a:pPr/>
              <a:t>28.10.2020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10A8E48-7ECB-4645-848E-445EA2E04CAC}" type="slidenum">
              <a:rPr lang="ru-RU" smtClean="0"/>
              <a:pPr/>
              <a:t>‹#›</a:t>
            </a:fld>
            <a:endParaRPr lang="ru-RU"/>
          </a:p>
        </p:txBody>
      </p:sp>
    </p:spTree>
    <p:extLst>
      <p:ext uri="{BB962C8B-B14F-4D97-AF65-F5344CB8AC3E}">
        <p14:creationId xmlns="" xmlns:p14="http://schemas.microsoft.com/office/powerpoint/2010/main" val="295287265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5DEED0C-C291-4770-8D3A-8BBC0E1FA66B}" type="datetimeFigureOut">
              <a:rPr lang="ru-RU" smtClean="0"/>
              <a:pPr/>
              <a:t>28.10.2020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10A8E48-7ECB-4645-848E-445EA2E04CAC}" type="slidenum">
              <a:rPr lang="ru-RU" smtClean="0"/>
              <a:pPr/>
              <a:t>‹#›</a:t>
            </a:fld>
            <a:endParaRPr lang="ru-RU"/>
          </a:p>
        </p:txBody>
      </p:sp>
    </p:spTree>
    <p:extLst>
      <p:ext uri="{BB962C8B-B14F-4D97-AF65-F5344CB8AC3E}">
        <p14:creationId xmlns="" xmlns:p14="http://schemas.microsoft.com/office/powerpoint/2010/main" val="177979559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5DEED0C-C291-4770-8D3A-8BBC0E1FA66B}" type="datetimeFigureOut">
              <a:rPr lang="ru-RU" smtClean="0"/>
              <a:pPr/>
              <a:t>28.10.2020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10A8E48-7ECB-4645-848E-445EA2E04CAC}" type="slidenum">
              <a:rPr lang="ru-RU" smtClean="0"/>
              <a:pPr/>
              <a:t>‹#›</a:t>
            </a:fld>
            <a:endParaRPr lang="ru-RU"/>
          </a:p>
        </p:txBody>
      </p:sp>
    </p:spTree>
    <p:extLst>
      <p:ext uri="{BB962C8B-B14F-4D97-AF65-F5344CB8AC3E}">
        <p14:creationId xmlns="" xmlns:p14="http://schemas.microsoft.com/office/powerpoint/2010/main" val="48850027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5DEED0C-C291-4770-8D3A-8BBC0E1FA66B}" type="datetimeFigureOut">
              <a:rPr lang="ru-RU" smtClean="0"/>
              <a:pPr/>
              <a:t>28.10.2020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0A8E48-7ECB-4645-848E-445EA2E04CAC}" type="slidenum">
              <a:rPr lang="ru-RU" smtClean="0"/>
              <a:pPr/>
              <a:t>‹#›</a:t>
            </a:fld>
            <a:endParaRPr lang="ru-RU"/>
          </a:p>
        </p:txBody>
      </p:sp>
    </p:spTree>
    <p:extLst>
      <p:ext uri="{BB962C8B-B14F-4D97-AF65-F5344CB8AC3E}">
        <p14:creationId xmlns="" xmlns:p14="http://schemas.microsoft.com/office/powerpoint/2010/main" val="2962584916"/>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5DEED0C-C291-4770-8D3A-8BBC0E1FA66B}" type="datetimeFigureOut">
              <a:rPr lang="ru-RU" smtClean="0"/>
              <a:pPr/>
              <a:t>28.10.2020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0A8E48-7ECB-4645-848E-445EA2E04CAC}" type="slidenum">
              <a:rPr lang="ru-RU" smtClean="0"/>
              <a:pPr/>
              <a:t>‹#›</a:t>
            </a:fld>
            <a:endParaRPr lang="ru-RU"/>
          </a:p>
        </p:txBody>
      </p:sp>
    </p:spTree>
    <p:extLst>
      <p:ext uri="{BB962C8B-B14F-4D97-AF65-F5344CB8AC3E}">
        <p14:creationId xmlns="" xmlns:p14="http://schemas.microsoft.com/office/powerpoint/2010/main" val="31091692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EED0C-C291-4770-8D3A-8BBC0E1FA66B}" type="datetimeFigureOut">
              <a:rPr lang="ru-RU" smtClean="0"/>
              <a:pPr/>
              <a:t>28.10.2020</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0A8E48-7ECB-4645-848E-445EA2E04CAC}" type="slidenum">
              <a:rPr lang="ru-RU" smtClean="0"/>
              <a:pPr/>
              <a:t>‹#›</a:t>
            </a:fld>
            <a:endParaRPr lang="ru-RU"/>
          </a:p>
        </p:txBody>
      </p:sp>
    </p:spTree>
    <p:extLst>
      <p:ext uri="{BB962C8B-B14F-4D97-AF65-F5344CB8AC3E}">
        <p14:creationId xmlns="" xmlns:p14="http://schemas.microsoft.com/office/powerpoint/2010/main" val="2400061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kruglova-65@yandex.ru"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kruglova-65@yandex.ru"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5640" y="332656"/>
            <a:ext cx="8743364" cy="523220"/>
          </a:xfrm>
          <a:prstGeom prst="rect">
            <a:avLst/>
          </a:prstGeom>
          <a:noFill/>
        </p:spPr>
        <p:txBody>
          <a:bodyPr wrap="square" rtlCol="0">
            <a:spAutoFit/>
          </a:bodyPr>
          <a:lstStyle/>
          <a:p>
            <a:r>
              <a:rPr lang="ru-RU" sz="2800" b="1" spc="330" dirty="0" smtClean="0">
                <a:solidFill>
                  <a:srgbClr val="0F34D3"/>
                </a:solidFill>
                <a:latin typeface="Times New Roman" pitchFamily="18" charset="0"/>
                <a:ea typeface="Dotum" panose="020B0600000101010101"/>
                <a:cs typeface="Times New Roman" pitchFamily="18" charset="0"/>
              </a:rPr>
              <a:t>ГБПОУ МО «Щелковский колледж»</a:t>
            </a:r>
            <a:endParaRPr lang="ru-RU" sz="2800" b="1" spc="330" dirty="0">
              <a:solidFill>
                <a:srgbClr val="0F34D3"/>
              </a:solidFill>
              <a:latin typeface="Times New Roman" pitchFamily="18" charset="0"/>
              <a:ea typeface="Dotum" panose="020B0600000101010101"/>
              <a:cs typeface="Times New Roman" pitchFamily="18" charset="0"/>
            </a:endParaRPr>
          </a:p>
        </p:txBody>
      </p:sp>
      <p:sp>
        <p:nvSpPr>
          <p:cNvPr id="11" name="TextBox 10"/>
          <p:cNvSpPr txBox="1"/>
          <p:nvPr/>
        </p:nvSpPr>
        <p:spPr>
          <a:xfrm>
            <a:off x="1559496" y="4509120"/>
            <a:ext cx="10009112" cy="1938992"/>
          </a:xfrm>
          <a:prstGeom prst="rect">
            <a:avLst/>
          </a:prstGeom>
          <a:noFill/>
        </p:spPr>
        <p:txBody>
          <a:bodyPr wrap="square" rtlCol="0">
            <a:spAutoFit/>
          </a:bodyPr>
          <a:lstStyle/>
          <a:p>
            <a:pPr algn="ctr"/>
            <a:r>
              <a:rPr lang="ru-RU" sz="4000" b="1" dirty="0" smtClean="0">
                <a:latin typeface="Times New Roman" pitchFamily="18" charset="0"/>
                <a:cs typeface="Times New Roman" pitchFamily="18" charset="0"/>
              </a:rPr>
              <a:t>Организационно-методическое сопровождение подготовки к процедуре государственной аккредитации</a:t>
            </a:r>
            <a:endParaRPr lang="ru-RU" sz="4000" b="1" dirty="0">
              <a:latin typeface="Times New Roman" pitchFamily="18" charset="0"/>
              <a:ea typeface="Dotum" panose="020B0600000101010101" pitchFamily="34" charset="-127"/>
              <a:cs typeface="Times New Roman" pitchFamily="18" charset="0"/>
            </a:endParaRPr>
          </a:p>
        </p:txBody>
      </p:sp>
      <p:pic>
        <p:nvPicPr>
          <p:cNvPr id="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87488" y="332656"/>
            <a:ext cx="972616" cy="92304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4098" name="Picture 2" descr="http://schelcol.ru/images/t1.jpg"/>
          <p:cNvPicPr>
            <a:picLocks noChangeAspect="1" noChangeArrowheads="1"/>
          </p:cNvPicPr>
          <p:nvPr/>
        </p:nvPicPr>
        <p:blipFill>
          <a:blip r:embed="rId3" cstate="print"/>
          <a:srcRect/>
          <a:stretch>
            <a:fillRect/>
          </a:stretch>
        </p:blipFill>
        <p:spPr bwMode="auto">
          <a:xfrm>
            <a:off x="2927648" y="836712"/>
            <a:ext cx="6624736" cy="3384376"/>
          </a:xfrm>
          <a:prstGeom prst="rect">
            <a:avLst/>
          </a:prstGeom>
          <a:noFill/>
        </p:spPr>
      </p:pic>
    </p:spTree>
    <p:extLst>
      <p:ext uri="{BB962C8B-B14F-4D97-AF65-F5344CB8AC3E}">
        <p14:creationId xmlns="" xmlns:p14="http://schemas.microsoft.com/office/powerpoint/2010/main" val="163281393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79376" y="332656"/>
            <a:ext cx="11161240" cy="6063198"/>
          </a:xfrm>
          <a:prstGeom prst="rect">
            <a:avLst/>
          </a:prstGeom>
        </p:spPr>
        <p:txBody>
          <a:bodyPr wrap="square">
            <a:spAutoFit/>
          </a:bodyPr>
          <a:lstStyle/>
          <a:p>
            <a:r>
              <a:rPr lang="ru-RU" sz="1400" dirty="0" smtClean="0"/>
              <a:t> </a:t>
            </a:r>
          </a:p>
          <a:p>
            <a:pPr lvl="0" algn="just"/>
            <a:r>
              <a:rPr lang="ru-RU" sz="1400" dirty="0" smtClean="0"/>
              <a:t>18. </a:t>
            </a:r>
            <a:r>
              <a:rPr lang="ru-RU" dirty="0" smtClean="0">
                <a:latin typeface="Times New Roman" pitchFamily="18" charset="0"/>
                <a:cs typeface="Times New Roman" pitchFamily="18" charset="0"/>
              </a:rPr>
              <a:t>Документы, подтверждающие соответствие требованиям ФГОС укомплектованности библиотечного фонда организации, осуществляющей образовательную деятельность, печатными и (или) электронными изданиями основной и дополнительной учебной литературы по дисциплинам всех учебных циклов, официальными, справочно-библиографическими и периодическими изданиями.</a:t>
            </a:r>
          </a:p>
          <a:p>
            <a:pPr algn="just"/>
            <a:r>
              <a:rPr lang="ru-RU" dirty="0" smtClean="0">
                <a:latin typeface="Times New Roman" pitchFamily="18" charset="0"/>
                <a:cs typeface="Times New Roman" pitchFamily="18" charset="0"/>
              </a:rPr>
              <a:t> </a:t>
            </a:r>
          </a:p>
          <a:p>
            <a:pPr lvl="0" algn="just"/>
            <a:r>
              <a:rPr lang="ru-RU" dirty="0" smtClean="0">
                <a:latin typeface="Times New Roman" pitchFamily="18" charset="0"/>
                <a:cs typeface="Times New Roman" pitchFamily="18" charset="0"/>
              </a:rPr>
              <a:t>19. Документы, подтверждающие наличие в организации, осуществляющей образовательную деятельность, материально-технической базы, соответствующей требованиям ФГОС и обеспечивающей проведение всех видов лабораторных работ и практических занятий, дисциплинарной, междисциплинарной и модульной подготовки, учебной практики, предусмотренных учебным планом образовательной организации.</a:t>
            </a:r>
          </a:p>
          <a:p>
            <a:pPr algn="just"/>
            <a:r>
              <a:rPr lang="ru-RU" dirty="0" smtClean="0">
                <a:latin typeface="Times New Roman" pitchFamily="18" charset="0"/>
                <a:cs typeface="Times New Roman" pitchFamily="18" charset="0"/>
              </a:rPr>
              <a:t> </a:t>
            </a:r>
          </a:p>
          <a:p>
            <a:pPr lvl="0" algn="just"/>
            <a:r>
              <a:rPr lang="ru-RU" dirty="0" smtClean="0">
                <a:latin typeface="Times New Roman" pitchFamily="18" charset="0"/>
                <a:cs typeface="Times New Roman" pitchFamily="18" charset="0"/>
              </a:rPr>
              <a:t>20. Договоры о создании профессиональной образовательной организацией кафедр и иных структурных подразделений, обеспечивающих практическую подготовку обучающихся, на базе иных организаций, осуществляющих деятельность по профилю соответствующей образовательной программы (при наличии).</a:t>
            </a:r>
          </a:p>
          <a:p>
            <a:pPr algn="just"/>
            <a:r>
              <a:rPr lang="ru-RU" dirty="0" smtClean="0">
                <a:latin typeface="Times New Roman" pitchFamily="18" charset="0"/>
                <a:cs typeface="Times New Roman" pitchFamily="18" charset="0"/>
              </a:rPr>
              <a:t> </a:t>
            </a:r>
          </a:p>
          <a:p>
            <a:pPr lvl="0" algn="just"/>
            <a:r>
              <a:rPr lang="ru-RU" dirty="0" smtClean="0">
                <a:latin typeface="Times New Roman" pitchFamily="18" charset="0"/>
                <a:cs typeface="Times New Roman" pitchFamily="18" charset="0"/>
              </a:rPr>
              <a:t>21. Документы, подтверждающие общественную аккредитацию организации, осуществляющей образовательную деятельность, в российских, иностранных и международных организациях и профессионально-общественную аккредитацию образовательных программ, реализуемых организацией, осуществляющей образовательную деятельность (при наличии).</a:t>
            </a:r>
          </a:p>
          <a:p>
            <a:pPr algn="just"/>
            <a:r>
              <a:rPr lang="ru-RU" dirty="0" smtClean="0">
                <a:latin typeface="Times New Roman" pitchFamily="18" charset="0"/>
                <a:cs typeface="Times New Roman" pitchFamily="18" charset="0"/>
              </a:rPr>
              <a:t> </a:t>
            </a:r>
          </a:p>
          <a:p>
            <a:pPr lvl="0" algn="just"/>
            <a:r>
              <a:rPr lang="ru-RU" dirty="0" smtClean="0">
                <a:latin typeface="Times New Roman" pitchFamily="18" charset="0"/>
                <a:cs typeface="Times New Roman" pitchFamily="18" charset="0"/>
              </a:rPr>
              <a:t>22. Результаты независимой оценки качества подготовки обучающихся (при наличии).</a:t>
            </a:r>
          </a:p>
          <a:p>
            <a:pPr lvl="0"/>
            <a:endParaRPr lang="ru-RU" sz="1400" dirty="0"/>
          </a:p>
        </p:txBody>
      </p:sp>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35360" y="332656"/>
            <a:ext cx="11737304" cy="6463308"/>
          </a:xfrm>
          <a:prstGeom prst="rect">
            <a:avLst/>
          </a:prstGeom>
        </p:spPr>
        <p:txBody>
          <a:bodyPr wrap="square">
            <a:spAutoFit/>
          </a:bodyPr>
          <a:lstStyle/>
          <a:p>
            <a:r>
              <a:rPr lang="ru-RU" sz="1400" dirty="0" smtClean="0"/>
              <a:t> </a:t>
            </a:r>
          </a:p>
          <a:p>
            <a:pPr lvl="0" indent="457200" algn="just"/>
            <a:r>
              <a:rPr lang="ru-RU" sz="2000" dirty="0" smtClean="0">
                <a:latin typeface="Times New Roman" pitchFamily="18" charset="0"/>
                <a:cs typeface="Times New Roman" pitchFamily="18" charset="0"/>
              </a:rPr>
              <a:t>23. Локальные нормативные акты по основным вопросам организации и осуществления образовательной деятельности, в том числе регламентирующие:</a:t>
            </a:r>
          </a:p>
          <a:p>
            <a:pPr lvl="0" indent="457200" algn="just"/>
            <a:endParaRPr lang="ru-RU" sz="2000" dirty="0" smtClean="0">
              <a:latin typeface="Times New Roman" pitchFamily="18" charset="0"/>
              <a:cs typeface="Times New Roman" pitchFamily="18" charset="0"/>
            </a:endParaRPr>
          </a:p>
          <a:p>
            <a:pPr indent="536575" algn="just"/>
            <a:r>
              <a:rPr lang="ru-RU" sz="2000" dirty="0" smtClean="0">
                <a:latin typeface="Times New Roman" pitchFamily="18" charset="0"/>
                <a:cs typeface="Times New Roman" pitchFamily="18" charset="0"/>
              </a:rPr>
              <a:t> - порядок разработки и утверждения образовательных программ;</a:t>
            </a:r>
          </a:p>
          <a:p>
            <a:pPr indent="536575" algn="just"/>
            <a:r>
              <a:rPr lang="ru-RU" sz="2000" dirty="0" smtClean="0">
                <a:latin typeface="Times New Roman" pitchFamily="18" charset="0"/>
                <a:cs typeface="Times New Roman" pitchFamily="18" charset="0"/>
              </a:rPr>
              <a:t> - режим занятий обучающихся;</a:t>
            </a:r>
          </a:p>
          <a:p>
            <a:pPr indent="536575" algn="just"/>
            <a:r>
              <a:rPr lang="ru-RU" sz="2000" dirty="0" smtClean="0">
                <a:latin typeface="Times New Roman" pitchFamily="18" charset="0"/>
                <a:cs typeface="Times New Roman" pitchFamily="18" charset="0"/>
              </a:rPr>
              <a:t> - порядок организации и осуществления образовательной деятельности обучающихся по индивидуальным учебным планам, в том числе ускоренного обучения, в пределах осваиваемых образовательных программ;</a:t>
            </a:r>
          </a:p>
          <a:p>
            <a:pPr indent="536575" algn="just"/>
            <a:r>
              <a:rPr lang="ru-RU" sz="2000" dirty="0" smtClean="0">
                <a:latin typeface="Times New Roman" pitchFamily="18" charset="0"/>
                <a:cs typeface="Times New Roman" pitchFamily="18" charset="0"/>
              </a:rPr>
              <a:t> - порядок организации и проведения текущего контроля успеваемости;</a:t>
            </a:r>
          </a:p>
          <a:p>
            <a:pPr indent="536575" algn="just"/>
            <a:r>
              <a:rPr lang="ru-RU" sz="2000" dirty="0" smtClean="0">
                <a:latin typeface="Times New Roman" pitchFamily="18" charset="0"/>
                <a:cs typeface="Times New Roman" pitchFamily="18" charset="0"/>
              </a:rPr>
              <a:t> - порядок и формы проведения, промежуточной аттестации обучающихся, устанавливает ее периодичность и систему оценок;</a:t>
            </a:r>
          </a:p>
          <a:p>
            <a:pPr indent="536575" algn="just"/>
            <a:r>
              <a:rPr lang="ru-RU" sz="2000" dirty="0" smtClean="0">
                <a:latin typeface="Times New Roman" pitchFamily="18" charset="0"/>
                <a:cs typeface="Times New Roman" pitchFamily="18" charset="0"/>
              </a:rPr>
              <a:t> - хранение в архивах информации о результатах освоения обучающимися образовательных программ и о поощрении обучающихся на бумажных и (или) электронных носителях;</a:t>
            </a:r>
          </a:p>
          <a:p>
            <a:pPr indent="536575" algn="just"/>
            <a:r>
              <a:rPr lang="ru-RU" sz="2000" dirty="0" smtClean="0">
                <a:latin typeface="Times New Roman" pitchFamily="18" charset="0"/>
                <a:cs typeface="Times New Roman" pitchFamily="18" charset="0"/>
              </a:rPr>
              <a:t>- порядок зачета организацией, осуществляющей образовательную деятельность, результатов освоения обучающимися учебных предметов, курсов, дисциплин (модулей), практик, дополнительных образовательных программ в других организациях, осуществляющих образовательную деятельность;</a:t>
            </a:r>
          </a:p>
          <a:p>
            <a:pPr indent="536575" algn="just"/>
            <a:r>
              <a:rPr lang="ru-RU" sz="2000" dirty="0" smtClean="0">
                <a:latin typeface="Times New Roman" pitchFamily="18" charset="0"/>
                <a:cs typeface="Times New Roman" pitchFamily="18" charset="0"/>
              </a:rPr>
              <a:t> - порядок и форму проведения итоговой аттестации по не имеющим государственной аккредитации образовательным программам.</a:t>
            </a:r>
          </a:p>
          <a:p>
            <a:pPr indent="457200" algn="just"/>
            <a:endParaRPr lang="ru-RU" sz="2000" dirty="0" smtClean="0">
              <a:latin typeface="Times New Roman" pitchFamily="18" charset="0"/>
              <a:cs typeface="Times New Roman" pitchFamily="18" charset="0"/>
            </a:endParaRPr>
          </a:p>
          <a:p>
            <a:pPr indent="457200" algn="just"/>
            <a:endParaRPr lang="ru-RU" sz="2000" dirty="0">
              <a:latin typeface="Times New Roman" pitchFamily="18" charset="0"/>
              <a:cs typeface="Times New Roman" pitchFamily="18" charset="0"/>
            </a:endParaRPr>
          </a:p>
        </p:txBody>
      </p:sp>
    </p:spTree>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79376" y="332656"/>
            <a:ext cx="11233248" cy="5570756"/>
          </a:xfrm>
          <a:prstGeom prst="rect">
            <a:avLst/>
          </a:prstGeom>
        </p:spPr>
        <p:txBody>
          <a:bodyPr wrap="square">
            <a:spAutoFit/>
          </a:bodyPr>
          <a:lstStyle/>
          <a:p>
            <a:r>
              <a:rPr lang="ru-RU" sz="1400" dirty="0" smtClean="0"/>
              <a:t> </a:t>
            </a:r>
          </a:p>
          <a:p>
            <a:pPr lvl="0"/>
            <a:r>
              <a:rPr lang="ru-RU" sz="1400" dirty="0" smtClean="0"/>
              <a:t>24</a:t>
            </a:r>
            <a:r>
              <a:rPr lang="ru-RU" dirty="0" smtClean="0">
                <a:latin typeface="Times New Roman" pitchFamily="18" charset="0"/>
                <a:cs typeface="Times New Roman" pitchFamily="18" charset="0"/>
              </a:rPr>
              <a:t>. Распорядительные акты:</a:t>
            </a:r>
          </a:p>
          <a:p>
            <a:pPr lvl="0"/>
            <a:endParaRPr lang="ru-RU" dirty="0" smtClean="0">
              <a:latin typeface="Times New Roman" pitchFamily="18" charset="0"/>
              <a:cs typeface="Times New Roman" pitchFamily="18" charset="0"/>
            </a:endParaRPr>
          </a:p>
          <a:p>
            <a:pPr indent="446088" algn="just"/>
            <a:r>
              <a:rPr lang="ru-RU" dirty="0" smtClean="0">
                <a:latin typeface="Times New Roman" pitchFamily="18" charset="0"/>
                <a:cs typeface="Times New Roman" pitchFamily="18" charset="0"/>
              </a:rPr>
              <a:t> - о приеме лиц на обучение по образовательной программе в организацию, осуществляющую образовательную деятельность;</a:t>
            </a:r>
          </a:p>
          <a:p>
            <a:pPr lvl="0" indent="446088" algn="just"/>
            <a:r>
              <a:rPr lang="ru-RU" dirty="0" smtClean="0">
                <a:latin typeface="Times New Roman" pitchFamily="18" charset="0"/>
                <a:cs typeface="Times New Roman" pitchFamily="18" charset="0"/>
              </a:rPr>
              <a:t>- об обучении по индивидуальному учебному плану, в том числе ускоренном обучении, в пределах осваиваемой образовательной программы (при наличии);</a:t>
            </a:r>
          </a:p>
          <a:p>
            <a:pPr lvl="0" indent="446088" algn="just"/>
            <a:r>
              <a:rPr lang="ru-RU" dirty="0" smtClean="0">
                <a:latin typeface="Times New Roman" pitchFamily="18" charset="0"/>
                <a:cs typeface="Times New Roman" pitchFamily="18" charset="0"/>
              </a:rPr>
              <a:t>- о переводе обучающихся для получения образования по другой профессии или специальности, по другой форме обучения (при наличии);</a:t>
            </a:r>
          </a:p>
          <a:p>
            <a:pPr lvl="0" indent="446088" algn="just"/>
            <a:r>
              <a:rPr lang="ru-RU" dirty="0" smtClean="0">
                <a:latin typeface="Times New Roman" pitchFamily="18" charset="0"/>
                <a:cs typeface="Times New Roman" pitchFamily="18" charset="0"/>
              </a:rPr>
              <a:t>- о зачислении в качестве экстернов в организацию, осуществляющую образовательную деятельность, для прохождения промежуточной и государственной итоговой аттестации по имеющей государственную аккредитацию образовательной программе лиц, обучавшихся по соответствующей, не имеющей государственной аккредитации образовательной программе (при наличии);</a:t>
            </a:r>
          </a:p>
          <a:p>
            <a:pPr lvl="0" indent="446088" algn="just"/>
            <a:r>
              <a:rPr lang="ru-RU" dirty="0" smtClean="0">
                <a:latin typeface="Times New Roman" pitchFamily="18" charset="0"/>
                <a:cs typeface="Times New Roman" pitchFamily="18" charset="0"/>
              </a:rPr>
              <a:t>- о направлении на практику обучающихся (при наличии);</a:t>
            </a:r>
          </a:p>
          <a:p>
            <a:pPr lvl="0" indent="446088" algn="just"/>
            <a:r>
              <a:rPr lang="ru-RU" dirty="0" smtClean="0">
                <a:latin typeface="Times New Roman" pitchFamily="18" charset="0"/>
                <a:cs typeface="Times New Roman" pitchFamily="18" charset="0"/>
              </a:rPr>
              <a:t>- о допуске обучающихся к государственной итоговой аттестации (при наличии);</a:t>
            </a:r>
          </a:p>
          <a:p>
            <a:pPr lvl="0" indent="446088" algn="just"/>
            <a:r>
              <a:rPr lang="ru-RU" dirty="0" smtClean="0">
                <a:latin typeface="Times New Roman" pitchFamily="18" charset="0"/>
                <a:cs typeface="Times New Roman" pitchFamily="18" charset="0"/>
              </a:rPr>
              <a:t>- об утверждении состава государственной экзаменационной комиссии (при наличии);</a:t>
            </a:r>
          </a:p>
          <a:p>
            <a:pPr lvl="0" indent="446088" algn="just"/>
            <a:r>
              <a:rPr lang="ru-RU" dirty="0" smtClean="0">
                <a:latin typeface="Times New Roman" pitchFamily="18" charset="0"/>
                <a:cs typeface="Times New Roman" pitchFamily="18" charset="0"/>
              </a:rPr>
              <a:t>- о закреплении за студентами тем выпускных квалификационных работ и назначении руководителей и консультантов (при наличии);</a:t>
            </a:r>
          </a:p>
          <a:p>
            <a:pPr lvl="0" indent="446088" algn="just"/>
            <a:r>
              <a:rPr lang="ru-RU" dirty="0" smtClean="0">
                <a:latin typeface="Times New Roman" pitchFamily="18" charset="0"/>
                <a:cs typeface="Times New Roman" pitchFamily="18" charset="0"/>
              </a:rPr>
              <a:t>- об отчислении обучающихся по образовательной программе из организации, осуществляющей образовательную деятельность (при наличии).</a:t>
            </a:r>
            <a:endParaRPr lang="ru-RU" dirty="0">
              <a:latin typeface="Times New Roman" pitchFamily="18" charset="0"/>
              <a:cs typeface="Times New Roman" pitchFamily="18" charset="0"/>
            </a:endParaRPr>
          </a:p>
        </p:txBody>
      </p:sp>
    </p:spTree>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7368" y="404664"/>
            <a:ext cx="11305256" cy="5970865"/>
          </a:xfrm>
          <a:prstGeom prst="rect">
            <a:avLst/>
          </a:prstGeom>
        </p:spPr>
        <p:txBody>
          <a:bodyPr wrap="square">
            <a:spAutoFit/>
          </a:bodyPr>
          <a:lstStyle/>
          <a:p>
            <a:r>
              <a:rPr lang="ru-RU" sz="1400" dirty="0" smtClean="0"/>
              <a:t> </a:t>
            </a:r>
          </a:p>
          <a:p>
            <a:pPr algn="ctr"/>
            <a:r>
              <a:rPr lang="ru-RU" sz="2800" b="1" dirty="0" smtClean="0">
                <a:latin typeface="Times New Roman" pitchFamily="18" charset="0"/>
                <a:cs typeface="Times New Roman" pitchFamily="18" charset="0"/>
              </a:rPr>
              <a:t>Показатели содержания ППССЗ</a:t>
            </a:r>
            <a:endParaRPr lang="ru-RU" sz="2800" dirty="0" smtClean="0">
              <a:latin typeface="Times New Roman" pitchFamily="18" charset="0"/>
              <a:cs typeface="Times New Roman" pitchFamily="18" charset="0"/>
            </a:endParaRPr>
          </a:p>
          <a:p>
            <a:pPr algn="ctr"/>
            <a:r>
              <a:rPr lang="ru-RU" sz="2000" dirty="0" smtClean="0">
                <a:latin typeface="Times New Roman" pitchFamily="18" charset="0"/>
                <a:cs typeface="Times New Roman" pitchFamily="18" charset="0"/>
              </a:rPr>
              <a:t> </a:t>
            </a:r>
          </a:p>
          <a:p>
            <a:pPr indent="180000"/>
            <a:r>
              <a:rPr lang="ru-RU" sz="2000" dirty="0" smtClean="0">
                <a:latin typeface="Times New Roman" pitchFamily="18" charset="0"/>
                <a:cs typeface="Times New Roman" pitchFamily="18" charset="0"/>
              </a:rPr>
              <a:t>- порядок разработки и утверждения образовательных программ;</a:t>
            </a:r>
          </a:p>
          <a:p>
            <a:pPr indent="180000"/>
            <a:r>
              <a:rPr lang="ru-RU" sz="2000" dirty="0" smtClean="0">
                <a:latin typeface="Times New Roman" pitchFamily="18" charset="0"/>
                <a:cs typeface="Times New Roman" pitchFamily="18" charset="0"/>
              </a:rPr>
              <a:t> - режим занятий обучающихся;</a:t>
            </a:r>
          </a:p>
          <a:p>
            <a:pPr indent="180000"/>
            <a:r>
              <a:rPr lang="ru-RU" sz="2000" dirty="0" smtClean="0">
                <a:latin typeface="Times New Roman" pitchFamily="18" charset="0"/>
                <a:cs typeface="Times New Roman" pitchFamily="18" charset="0"/>
              </a:rPr>
              <a:t> - порядок организации и осуществления образовательной деятельности обучающихся по индивидуальным учебным планам, в том числе ускоренного обучения, в пределах осваиваемых образовательных программ;</a:t>
            </a:r>
          </a:p>
          <a:p>
            <a:pPr indent="180000"/>
            <a:r>
              <a:rPr lang="ru-RU" sz="2000" dirty="0" smtClean="0">
                <a:latin typeface="Times New Roman" pitchFamily="18" charset="0"/>
                <a:cs typeface="Times New Roman" pitchFamily="18" charset="0"/>
              </a:rPr>
              <a:t> - порядок организации и проведения текущего контроля успеваемости;</a:t>
            </a:r>
          </a:p>
          <a:p>
            <a:pPr indent="180000"/>
            <a:r>
              <a:rPr lang="ru-RU" sz="2000" dirty="0" smtClean="0">
                <a:latin typeface="Times New Roman" pitchFamily="18" charset="0"/>
                <a:cs typeface="Times New Roman" pitchFamily="18" charset="0"/>
              </a:rPr>
              <a:t> - порядок и формы проведения, промежуточной аттестации обучающихся, устанавливает ее периодичность и систему оценок;</a:t>
            </a:r>
          </a:p>
          <a:p>
            <a:pPr indent="180000"/>
            <a:r>
              <a:rPr lang="ru-RU" sz="2000" dirty="0" smtClean="0">
                <a:latin typeface="Times New Roman" pitchFamily="18" charset="0"/>
                <a:cs typeface="Times New Roman" pitchFamily="18" charset="0"/>
              </a:rPr>
              <a:t> - хранение в архивах информации о результатах освоения обучающимися образовательных программ и о поощрении обучающихся на бумажных и (или) электронных носителях;</a:t>
            </a:r>
          </a:p>
          <a:p>
            <a:pPr indent="180000"/>
            <a:r>
              <a:rPr lang="ru-RU" sz="2000" dirty="0" smtClean="0">
                <a:latin typeface="Times New Roman" pitchFamily="18" charset="0"/>
                <a:cs typeface="Times New Roman" pitchFamily="18" charset="0"/>
              </a:rPr>
              <a:t> - порядок зачета организацией, осуществляющей образовательную деятельность, результатов освоения обучающимися учебных предметов, курсов, дисциплин (модулей), практик, дополнительных образовательных программ в других организациях, осуществляющих образовательную деятельность;</a:t>
            </a:r>
          </a:p>
          <a:p>
            <a:pPr indent="180000"/>
            <a:r>
              <a:rPr lang="ru-RU" sz="2000" dirty="0" smtClean="0">
                <a:latin typeface="Times New Roman" pitchFamily="18" charset="0"/>
                <a:cs typeface="Times New Roman" pitchFamily="18" charset="0"/>
              </a:rPr>
              <a:t> - порядок и форму проведения итоговой аттестации по не имеющим государственной аккредитации образовательным программам.</a:t>
            </a:r>
            <a:endParaRPr lang="ru-RU" sz="2000" dirty="0">
              <a:latin typeface="Times New Roman" pitchFamily="18" charset="0"/>
              <a:cs typeface="Times New Roman" pitchFamily="18" charset="0"/>
            </a:endParaRPr>
          </a:p>
        </p:txBody>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35360" y="332656"/>
          <a:ext cx="11449272" cy="6414512"/>
        </p:xfrm>
        <a:graphic>
          <a:graphicData uri="http://schemas.openxmlformats.org/drawingml/2006/table">
            <a:tbl>
              <a:tblPr firstRow="1" bandRow="1">
                <a:tableStyleId>{F5AB1C69-6EDB-4FF4-983F-18BD219EF322}</a:tableStyleId>
              </a:tblPr>
              <a:tblGrid>
                <a:gridCol w="11449272"/>
              </a:tblGrid>
              <a:tr h="6414512">
                <a:tc>
                  <a:txBody>
                    <a:bodyPr/>
                    <a:lstStyle/>
                    <a:p>
                      <a:pPr algn="ctr"/>
                      <a:r>
                        <a:rPr lang="ru-RU" sz="3200" b="1" kern="1200" dirty="0" smtClean="0">
                          <a:solidFill>
                            <a:srgbClr val="C00000"/>
                          </a:solidFill>
                          <a:latin typeface="Times New Roman" pitchFamily="18" charset="0"/>
                          <a:ea typeface="+mn-ea"/>
                          <a:cs typeface="Times New Roman" pitchFamily="18" charset="0"/>
                        </a:rPr>
                        <a:t>Требования к условиям реализации ППССЗ:</a:t>
                      </a:r>
                    </a:p>
                    <a:p>
                      <a:r>
                        <a:rPr lang="ru-RU" sz="2400" b="1" kern="1200" dirty="0" smtClean="0">
                          <a:solidFill>
                            <a:schemeClr val="tx1"/>
                          </a:solidFill>
                          <a:latin typeface="Times New Roman" pitchFamily="18" charset="0"/>
                          <a:ea typeface="+mn-ea"/>
                          <a:cs typeface="Times New Roman" pitchFamily="18" charset="0"/>
                        </a:rPr>
                        <a:t> </a:t>
                      </a:r>
                    </a:p>
                    <a:p>
                      <a:pPr marL="0" lvl="0" indent="446088" algn="just"/>
                      <a:r>
                        <a:rPr lang="ru-RU" sz="2400" b="1" kern="1200" dirty="0" smtClean="0">
                          <a:solidFill>
                            <a:schemeClr val="tx1"/>
                          </a:solidFill>
                          <a:latin typeface="Times New Roman" pitchFamily="18" charset="0"/>
                          <a:ea typeface="+mn-ea"/>
                          <a:cs typeface="Times New Roman" pitchFamily="18" charset="0"/>
                        </a:rPr>
                        <a:t>Соответствие максимального объема учебной нагрузки обучающихся в неделю, включая все виды аудиторной и внеаудиторной учебной нагрузки, требованиям стандарта</a:t>
                      </a:r>
                    </a:p>
                    <a:p>
                      <a:pPr marL="0" lvl="0" indent="446088" algn="just"/>
                      <a:endParaRPr lang="ru-RU" sz="2400" b="1" kern="1200" dirty="0" smtClean="0">
                        <a:solidFill>
                          <a:schemeClr val="tx1"/>
                        </a:solidFill>
                        <a:latin typeface="Times New Roman" pitchFamily="18" charset="0"/>
                        <a:ea typeface="+mn-ea"/>
                        <a:cs typeface="Times New Roman" pitchFamily="18" charset="0"/>
                      </a:endParaRPr>
                    </a:p>
                    <a:p>
                      <a:pPr marL="0" lvl="0" indent="446088" algn="just"/>
                      <a:r>
                        <a:rPr lang="ru-RU" sz="2400" b="1" kern="1200" dirty="0" smtClean="0">
                          <a:solidFill>
                            <a:schemeClr val="tx1"/>
                          </a:solidFill>
                          <a:latin typeface="Times New Roman" pitchFamily="18" charset="0"/>
                          <a:ea typeface="+mn-ea"/>
                          <a:cs typeface="Times New Roman" pitchFamily="18" charset="0"/>
                        </a:rPr>
                        <a:t>Соответствие общей продолжительности каникул в учебном году  требованиям ФГОС СПО</a:t>
                      </a:r>
                    </a:p>
                    <a:p>
                      <a:pPr marL="0" indent="446088" algn="just"/>
                      <a:r>
                        <a:rPr lang="ru-RU" sz="2400" b="1" kern="1200" baseline="30000" dirty="0" smtClean="0">
                          <a:solidFill>
                            <a:schemeClr val="tx1"/>
                          </a:solidFill>
                          <a:latin typeface="Times New Roman" pitchFamily="18" charset="0"/>
                          <a:ea typeface="+mn-ea"/>
                          <a:cs typeface="Times New Roman" pitchFamily="18" charset="0"/>
                        </a:rPr>
                        <a:t> </a:t>
                      </a:r>
                      <a:endParaRPr lang="ru-RU" sz="2400" b="1" kern="1200" dirty="0" smtClean="0">
                        <a:solidFill>
                          <a:schemeClr val="tx1"/>
                        </a:solidFill>
                        <a:latin typeface="Times New Roman" pitchFamily="18" charset="0"/>
                        <a:ea typeface="+mn-ea"/>
                        <a:cs typeface="Times New Roman" pitchFamily="18" charset="0"/>
                      </a:endParaRPr>
                    </a:p>
                    <a:p>
                      <a:pPr marL="0" lvl="0" indent="446088" algn="just"/>
                      <a:r>
                        <a:rPr lang="ru-RU" sz="2400" b="1" kern="1200" dirty="0" smtClean="0">
                          <a:solidFill>
                            <a:schemeClr val="tx1"/>
                          </a:solidFill>
                          <a:latin typeface="Times New Roman" pitchFamily="18" charset="0"/>
                          <a:ea typeface="+mn-ea"/>
                          <a:cs typeface="Times New Roman" pitchFamily="18" charset="0"/>
                        </a:rPr>
                        <a:t>Соответствие еженедельного объема часов дисциплины «Физическая культура» требованиям ФГОС СПО</a:t>
                      </a:r>
                    </a:p>
                    <a:p>
                      <a:pPr marL="0" indent="446088" algn="just"/>
                      <a:r>
                        <a:rPr lang="ru-RU" sz="2400" b="1" kern="1200" baseline="30000" dirty="0" smtClean="0">
                          <a:solidFill>
                            <a:schemeClr val="tx1"/>
                          </a:solidFill>
                          <a:latin typeface="Times New Roman" pitchFamily="18" charset="0"/>
                          <a:ea typeface="+mn-ea"/>
                          <a:cs typeface="Times New Roman" pitchFamily="18" charset="0"/>
                        </a:rPr>
                        <a:t> </a:t>
                      </a:r>
                      <a:endParaRPr lang="ru-RU" sz="2400" b="1" kern="1200" dirty="0" smtClean="0">
                        <a:solidFill>
                          <a:schemeClr val="tx1"/>
                        </a:solidFill>
                        <a:latin typeface="Times New Roman" pitchFamily="18" charset="0"/>
                        <a:ea typeface="+mn-ea"/>
                        <a:cs typeface="Times New Roman" pitchFamily="18" charset="0"/>
                      </a:endParaRPr>
                    </a:p>
                    <a:p>
                      <a:pPr marL="0" lvl="0" indent="446088" algn="just"/>
                      <a:r>
                        <a:rPr lang="ru-RU" sz="2400" b="1" kern="1200" dirty="0" smtClean="0">
                          <a:solidFill>
                            <a:schemeClr val="tx1"/>
                          </a:solidFill>
                          <a:latin typeface="Times New Roman" pitchFamily="18" charset="0"/>
                          <a:ea typeface="+mn-ea"/>
                          <a:cs typeface="Times New Roman" pitchFamily="18" charset="0"/>
                        </a:rPr>
                        <a:t>Получение СПО на базе основного общего образования с одновременным получением среднего общего образования в пределах ППССЗ</a:t>
                      </a:r>
                    </a:p>
                    <a:p>
                      <a:pPr marL="0" indent="446088" algn="just"/>
                      <a:r>
                        <a:rPr lang="ru-RU" sz="2400" b="1" kern="1200" baseline="30000" dirty="0" smtClean="0">
                          <a:solidFill>
                            <a:schemeClr val="tx1"/>
                          </a:solidFill>
                          <a:latin typeface="Times New Roman" pitchFamily="18" charset="0"/>
                          <a:ea typeface="+mn-ea"/>
                          <a:cs typeface="Times New Roman" pitchFamily="18" charset="0"/>
                        </a:rPr>
                        <a:t> </a:t>
                      </a:r>
                      <a:endParaRPr lang="ru-RU" sz="2400" b="1" kern="1200" dirty="0" smtClean="0">
                        <a:solidFill>
                          <a:schemeClr val="tx1"/>
                        </a:solidFill>
                        <a:latin typeface="Times New Roman" pitchFamily="18" charset="0"/>
                        <a:ea typeface="+mn-ea"/>
                        <a:cs typeface="Times New Roman" pitchFamily="18" charset="0"/>
                      </a:endParaRPr>
                    </a:p>
                    <a:p>
                      <a:pPr marL="0" indent="446088" algn="just"/>
                      <a:endParaRPr lang="ru-RU" sz="2800" b="0" kern="1200" dirty="0">
                        <a:solidFill>
                          <a:schemeClr val="tx1"/>
                        </a:solidFill>
                        <a:latin typeface="Times New Roman" pitchFamily="18" charset="0"/>
                        <a:ea typeface="+mn-ea"/>
                        <a:cs typeface="Times New Roman" pitchFamily="18" charset="0"/>
                      </a:endParaRPr>
                    </a:p>
                  </a:txBody>
                  <a:tcPr/>
                </a:tc>
              </a:tr>
            </a:tbl>
          </a:graphicData>
        </a:graphic>
      </p:graphicFrame>
    </p:spTree>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35360" y="332656"/>
          <a:ext cx="11449272" cy="6408712"/>
        </p:xfrm>
        <a:graphic>
          <a:graphicData uri="http://schemas.openxmlformats.org/drawingml/2006/table">
            <a:tbl>
              <a:tblPr firstRow="1" bandRow="1">
                <a:tableStyleId>{F5AB1C69-6EDB-4FF4-983F-18BD219EF322}</a:tableStyleId>
              </a:tblPr>
              <a:tblGrid>
                <a:gridCol w="11449272"/>
              </a:tblGrid>
              <a:tr h="6408712">
                <a:tc>
                  <a:txBody>
                    <a:bodyPr/>
                    <a:lstStyle/>
                    <a:p>
                      <a:pPr algn="ctr"/>
                      <a:r>
                        <a:rPr lang="ru-RU" sz="3200" b="1" kern="1200" dirty="0" smtClean="0">
                          <a:solidFill>
                            <a:srgbClr val="C00000"/>
                          </a:solidFill>
                          <a:latin typeface="Times New Roman" pitchFamily="18" charset="0"/>
                          <a:ea typeface="+mn-ea"/>
                          <a:cs typeface="Times New Roman" pitchFamily="18" charset="0"/>
                        </a:rPr>
                        <a:t>Требования к условиям реализации ППССЗ:</a:t>
                      </a:r>
                    </a:p>
                    <a:p>
                      <a:pPr algn="just"/>
                      <a:r>
                        <a:rPr lang="ru-RU" sz="3200" b="1" kern="1200" dirty="0" smtClean="0">
                          <a:solidFill>
                            <a:schemeClr val="tx1"/>
                          </a:solidFill>
                          <a:latin typeface="Times New Roman" pitchFamily="18" charset="0"/>
                          <a:ea typeface="+mn-ea"/>
                          <a:cs typeface="Times New Roman" pitchFamily="18" charset="0"/>
                        </a:rPr>
                        <a:t> </a:t>
                      </a:r>
                      <a:r>
                        <a:rPr lang="ru-RU" sz="1800" b="1" kern="1200" dirty="0" smtClean="0">
                          <a:solidFill>
                            <a:schemeClr val="tx1"/>
                          </a:solidFill>
                          <a:latin typeface="Times New Roman" pitchFamily="18" charset="0"/>
                          <a:ea typeface="+mn-ea"/>
                          <a:cs typeface="Times New Roman" pitchFamily="18" charset="0"/>
                        </a:rPr>
                        <a:t>Наличие обязательной практики, направленной на формирование, закрепление, развитие практических навыков и компетенции в процессе выполнения определенных видов работ, связанных с будущей профессиональной деятельностью.</a:t>
                      </a:r>
                    </a:p>
                    <a:p>
                      <a:pPr marL="0" indent="180000" algn="just"/>
                      <a:r>
                        <a:rPr lang="ru-RU" sz="1800" b="1" kern="1200" dirty="0" smtClean="0">
                          <a:solidFill>
                            <a:schemeClr val="tx1"/>
                          </a:solidFill>
                          <a:latin typeface="Times New Roman" pitchFamily="18" charset="0"/>
                          <a:ea typeface="+mn-ea"/>
                          <a:cs typeface="Times New Roman" pitchFamily="18" charset="0"/>
                        </a:rPr>
                        <a:t> </a:t>
                      </a:r>
                    </a:p>
                    <a:p>
                      <a:pPr marL="0" indent="180000" algn="just"/>
                      <a:r>
                        <a:rPr lang="ru-RU" sz="1800" b="1" kern="1200" dirty="0" smtClean="0">
                          <a:solidFill>
                            <a:schemeClr val="tx1"/>
                          </a:solidFill>
                          <a:latin typeface="Times New Roman" pitchFamily="18" charset="0"/>
                          <a:ea typeface="+mn-ea"/>
                          <a:cs typeface="Times New Roman" pitchFamily="18" charset="0"/>
                        </a:rPr>
                        <a:t>Виды практик:</a:t>
                      </a:r>
                      <a:r>
                        <a:rPr lang="ru-RU" sz="1800" b="1" kern="1200" baseline="0" dirty="0" smtClean="0">
                          <a:solidFill>
                            <a:schemeClr val="tx1"/>
                          </a:solidFill>
                          <a:latin typeface="Times New Roman" pitchFamily="18" charset="0"/>
                          <a:ea typeface="+mn-ea"/>
                          <a:cs typeface="Times New Roman" pitchFamily="18" charset="0"/>
                        </a:rPr>
                        <a:t> </a:t>
                      </a:r>
                      <a:r>
                        <a:rPr lang="ru-RU" sz="1800" b="1" kern="1200" dirty="0" smtClean="0">
                          <a:solidFill>
                            <a:schemeClr val="tx1"/>
                          </a:solidFill>
                          <a:latin typeface="Times New Roman" pitchFamily="18" charset="0"/>
                          <a:ea typeface="+mn-ea"/>
                          <a:cs typeface="Times New Roman" pitchFamily="18" charset="0"/>
                        </a:rPr>
                        <a:t>учебная;</a:t>
                      </a:r>
                      <a:r>
                        <a:rPr lang="ru-RU" sz="1800" b="1" kern="1200" baseline="0" dirty="0" smtClean="0">
                          <a:solidFill>
                            <a:schemeClr val="tx1"/>
                          </a:solidFill>
                          <a:latin typeface="Times New Roman" pitchFamily="18" charset="0"/>
                          <a:ea typeface="+mn-ea"/>
                          <a:cs typeface="Times New Roman" pitchFamily="18" charset="0"/>
                        </a:rPr>
                        <a:t> </a:t>
                      </a:r>
                      <a:r>
                        <a:rPr lang="ru-RU" sz="1800" b="1" kern="1200" dirty="0" smtClean="0">
                          <a:solidFill>
                            <a:schemeClr val="tx1"/>
                          </a:solidFill>
                          <a:latin typeface="Times New Roman" pitchFamily="18" charset="0"/>
                          <a:ea typeface="+mn-ea"/>
                          <a:cs typeface="Times New Roman" pitchFamily="18" charset="0"/>
                        </a:rPr>
                        <a:t>производственная</a:t>
                      </a:r>
                    </a:p>
                    <a:p>
                      <a:pPr marL="0" lvl="0" indent="180000" algn="just"/>
                      <a:r>
                        <a:rPr lang="ru-RU" sz="1800" b="1" kern="1200" dirty="0" smtClean="0">
                          <a:solidFill>
                            <a:schemeClr val="tx1"/>
                          </a:solidFill>
                          <a:latin typeface="Times New Roman" pitchFamily="18" charset="0"/>
                          <a:ea typeface="+mn-ea"/>
                          <a:cs typeface="Times New Roman" pitchFamily="18" charset="0"/>
                        </a:rPr>
                        <a:t>Наличие производственной практики:</a:t>
                      </a:r>
                      <a:r>
                        <a:rPr lang="ru-RU" sz="1800" b="1" kern="1200" baseline="0" dirty="0" smtClean="0">
                          <a:solidFill>
                            <a:schemeClr val="tx1"/>
                          </a:solidFill>
                          <a:latin typeface="Times New Roman" pitchFamily="18" charset="0"/>
                          <a:ea typeface="+mn-ea"/>
                          <a:cs typeface="Times New Roman" pitchFamily="18" charset="0"/>
                        </a:rPr>
                        <a:t> </a:t>
                      </a:r>
                      <a:r>
                        <a:rPr lang="ru-RU" sz="1800" b="1" kern="1200" dirty="0" smtClean="0">
                          <a:solidFill>
                            <a:schemeClr val="tx1"/>
                          </a:solidFill>
                          <a:latin typeface="Times New Roman" pitchFamily="18" charset="0"/>
                          <a:ea typeface="+mn-ea"/>
                          <a:cs typeface="Times New Roman" pitchFamily="18" charset="0"/>
                        </a:rPr>
                        <a:t>практики по профилю специальности;</a:t>
                      </a:r>
                      <a:r>
                        <a:rPr lang="ru-RU" sz="1800" b="1" kern="1200" baseline="0" dirty="0" smtClean="0">
                          <a:solidFill>
                            <a:schemeClr val="tx1"/>
                          </a:solidFill>
                          <a:latin typeface="Times New Roman" pitchFamily="18" charset="0"/>
                          <a:ea typeface="+mn-ea"/>
                          <a:cs typeface="Times New Roman" pitchFamily="18" charset="0"/>
                        </a:rPr>
                        <a:t> </a:t>
                      </a:r>
                      <a:r>
                        <a:rPr lang="ru-RU" sz="1800" b="1" kern="1200" dirty="0" smtClean="0">
                          <a:solidFill>
                            <a:schemeClr val="tx1"/>
                          </a:solidFill>
                          <a:latin typeface="Times New Roman" pitchFamily="18" charset="0"/>
                          <a:ea typeface="+mn-ea"/>
                          <a:cs typeface="Times New Roman" pitchFamily="18" charset="0"/>
                        </a:rPr>
                        <a:t>преддипломной практики,</a:t>
                      </a:r>
                    </a:p>
                    <a:p>
                      <a:pPr marL="0" indent="180000" algn="just"/>
                      <a:endParaRPr lang="ru-RU" sz="1800" b="1" kern="1200" dirty="0" smtClean="0">
                        <a:solidFill>
                          <a:schemeClr val="tx1"/>
                        </a:solidFill>
                        <a:latin typeface="Times New Roman" pitchFamily="18" charset="0"/>
                        <a:ea typeface="+mn-ea"/>
                        <a:cs typeface="Times New Roman" pitchFamily="18" charset="0"/>
                      </a:endParaRPr>
                    </a:p>
                    <a:p>
                      <a:pPr marL="0" indent="180000" algn="just"/>
                      <a:r>
                        <a:rPr lang="ru-RU" sz="1800" b="1" kern="1200" dirty="0" smtClean="0">
                          <a:solidFill>
                            <a:schemeClr val="tx1"/>
                          </a:solidFill>
                          <a:latin typeface="Times New Roman" pitchFamily="18" charset="0"/>
                          <a:ea typeface="+mn-ea"/>
                          <a:cs typeface="Times New Roman" pitchFamily="18" charset="0"/>
                        </a:rPr>
                        <a:t>проведение ее в организациях, направление деятельности которых соответствует профилю подготовки обучающихся</a:t>
                      </a:r>
                    </a:p>
                    <a:p>
                      <a:pPr marL="0" indent="180000" algn="just"/>
                      <a:r>
                        <a:rPr lang="ru-RU" sz="1800" b="1" kern="1200" dirty="0" smtClean="0">
                          <a:solidFill>
                            <a:schemeClr val="tx1"/>
                          </a:solidFill>
                          <a:latin typeface="Times New Roman" pitchFamily="18" charset="0"/>
                          <a:ea typeface="+mn-ea"/>
                          <a:cs typeface="Times New Roman" pitchFamily="18" charset="0"/>
                        </a:rPr>
                        <a:t> </a:t>
                      </a:r>
                    </a:p>
                    <a:p>
                      <a:pPr marL="0" lvl="0" indent="180000" algn="just"/>
                      <a:r>
                        <a:rPr lang="ru-RU" sz="1800" b="1" kern="1200" dirty="0" smtClean="0">
                          <a:solidFill>
                            <a:schemeClr val="tx1"/>
                          </a:solidFill>
                          <a:latin typeface="Times New Roman" pitchFamily="18" charset="0"/>
                          <a:ea typeface="+mn-ea"/>
                          <a:cs typeface="Times New Roman" pitchFamily="18" charset="0"/>
                        </a:rPr>
                        <a:t>Обеспечение реализации ППССЗ педагогическими кадрами, имеющими высшее образование, соответствующее профилю преподаваемой дисциплины (модуля)</a:t>
                      </a:r>
                    </a:p>
                    <a:p>
                      <a:pPr marL="0" indent="180000" algn="just"/>
                      <a:r>
                        <a:rPr lang="ru-RU" sz="1800" b="1" kern="1200" baseline="30000" dirty="0" smtClean="0">
                          <a:solidFill>
                            <a:schemeClr val="tx1"/>
                          </a:solidFill>
                          <a:latin typeface="Times New Roman" pitchFamily="18" charset="0"/>
                          <a:ea typeface="+mn-ea"/>
                          <a:cs typeface="Times New Roman" pitchFamily="18" charset="0"/>
                        </a:rPr>
                        <a:t> </a:t>
                      </a:r>
                      <a:endParaRPr lang="ru-RU" sz="1800" b="1" kern="1200" dirty="0" smtClean="0">
                        <a:solidFill>
                          <a:schemeClr val="tx1"/>
                        </a:solidFill>
                        <a:latin typeface="Times New Roman" pitchFamily="18" charset="0"/>
                        <a:ea typeface="+mn-ea"/>
                        <a:cs typeface="Times New Roman" pitchFamily="18" charset="0"/>
                      </a:endParaRPr>
                    </a:p>
                    <a:p>
                      <a:pPr marL="0" lvl="0" indent="180000" algn="just"/>
                      <a:r>
                        <a:rPr lang="ru-RU" sz="1800" b="1" kern="1200" dirty="0" smtClean="0">
                          <a:solidFill>
                            <a:schemeClr val="tx1"/>
                          </a:solidFill>
                          <a:latin typeface="Times New Roman" pitchFamily="18" charset="0"/>
                          <a:ea typeface="+mn-ea"/>
                          <a:cs typeface="Times New Roman" pitchFamily="18" charset="0"/>
                        </a:rPr>
                        <a:t>Обеспечение каждого обучающегося доступом к современным профессиональным базам данных и библиотечным фондам, формируемым по полному перечню дисциплин (модулей) ППССЗ</a:t>
                      </a:r>
                    </a:p>
                    <a:p>
                      <a:pPr marL="0" indent="180000" algn="just"/>
                      <a:r>
                        <a:rPr lang="ru-RU" sz="1800" b="1" kern="1200" baseline="30000" dirty="0" smtClean="0">
                          <a:solidFill>
                            <a:schemeClr val="tx1"/>
                          </a:solidFill>
                          <a:latin typeface="Times New Roman" pitchFamily="18" charset="0"/>
                          <a:ea typeface="+mn-ea"/>
                          <a:cs typeface="Times New Roman" pitchFamily="18" charset="0"/>
                        </a:rPr>
                        <a:t> </a:t>
                      </a:r>
                      <a:endParaRPr lang="ru-RU" sz="1800" b="1" kern="1200" dirty="0" smtClean="0">
                        <a:solidFill>
                          <a:schemeClr val="tx1"/>
                        </a:solidFill>
                        <a:latin typeface="Times New Roman" pitchFamily="18" charset="0"/>
                        <a:ea typeface="+mn-ea"/>
                        <a:cs typeface="Times New Roman" pitchFamily="18" charset="0"/>
                      </a:endParaRPr>
                    </a:p>
                    <a:p>
                      <a:pPr marL="0" lvl="0" indent="180000" algn="just"/>
                      <a:r>
                        <a:rPr lang="ru-RU" sz="1800" b="1" kern="1200" dirty="0" smtClean="0">
                          <a:solidFill>
                            <a:schemeClr val="tx1"/>
                          </a:solidFill>
                          <a:latin typeface="Times New Roman" pitchFamily="18" charset="0"/>
                          <a:ea typeface="+mn-ea"/>
                          <a:cs typeface="Times New Roman" pitchFamily="18" charset="0"/>
                        </a:rPr>
                        <a:t>Обеспечение обучающихся доступом к информационно-телекоммуникационной сети «Интернет» во время самостоятельной подготовки</a:t>
                      </a:r>
                    </a:p>
                  </a:txBody>
                  <a:tcPr/>
                </a:tc>
              </a:tr>
            </a:tbl>
          </a:graphicData>
        </a:graphic>
      </p:graphicFrame>
    </p:spTree>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35360" y="332656"/>
          <a:ext cx="11593288" cy="6408712"/>
        </p:xfrm>
        <a:graphic>
          <a:graphicData uri="http://schemas.openxmlformats.org/drawingml/2006/table">
            <a:tbl>
              <a:tblPr firstRow="1" bandRow="1">
                <a:tableStyleId>{F5AB1C69-6EDB-4FF4-983F-18BD219EF322}</a:tableStyleId>
              </a:tblPr>
              <a:tblGrid>
                <a:gridCol w="11593288"/>
              </a:tblGrid>
              <a:tr h="6408712">
                <a:tc>
                  <a:txBody>
                    <a:bodyPr/>
                    <a:lstStyle/>
                    <a:p>
                      <a:pPr algn="ctr"/>
                      <a:r>
                        <a:rPr lang="ru-RU" sz="3200" b="1" kern="1200" dirty="0" smtClean="0">
                          <a:solidFill>
                            <a:srgbClr val="C00000"/>
                          </a:solidFill>
                          <a:latin typeface="Times New Roman" pitchFamily="18" charset="0"/>
                          <a:ea typeface="+mn-ea"/>
                          <a:cs typeface="Times New Roman" pitchFamily="18" charset="0"/>
                        </a:rPr>
                        <a:t>Требования к условиям реализации ППССЗ:</a:t>
                      </a:r>
                    </a:p>
                    <a:p>
                      <a:pPr marL="0" lvl="0" indent="446088" algn="just"/>
                      <a:r>
                        <a:rPr lang="ru-RU" sz="1800" b="1" kern="1200" dirty="0" smtClean="0">
                          <a:solidFill>
                            <a:schemeClr val="tx1"/>
                          </a:solidFill>
                          <a:latin typeface="Times New Roman" pitchFamily="18" charset="0"/>
                          <a:ea typeface="+mn-ea"/>
                          <a:cs typeface="Times New Roman" pitchFamily="18" charset="0"/>
                        </a:rPr>
                        <a:t>Обеспечение каждого обучающегося учебным печатным и (или) электронным изданием по каждой дисциплине профессионального учебного цикла и учебно-методическим печатным и (или) электронным изданием по каждому междисциплинарному курсу (включая электронные базы периодических изданий)</a:t>
                      </a:r>
                    </a:p>
                    <a:p>
                      <a:pPr marL="0" indent="446088" algn="just"/>
                      <a:r>
                        <a:rPr lang="ru-RU" sz="1800" b="1" kern="1200" baseline="30000" dirty="0" smtClean="0">
                          <a:solidFill>
                            <a:schemeClr val="tx1"/>
                          </a:solidFill>
                          <a:latin typeface="Times New Roman" pitchFamily="18" charset="0"/>
                          <a:ea typeface="+mn-ea"/>
                          <a:cs typeface="Times New Roman" pitchFamily="18" charset="0"/>
                        </a:rPr>
                        <a:t> </a:t>
                      </a:r>
                      <a:endParaRPr lang="ru-RU" sz="1800" b="1" kern="1200" dirty="0" smtClean="0">
                        <a:solidFill>
                          <a:schemeClr val="tx1"/>
                        </a:solidFill>
                        <a:latin typeface="Times New Roman" pitchFamily="18" charset="0"/>
                        <a:ea typeface="+mn-ea"/>
                        <a:cs typeface="Times New Roman" pitchFamily="18" charset="0"/>
                      </a:endParaRPr>
                    </a:p>
                    <a:p>
                      <a:pPr marL="0" lvl="0" indent="446088" algn="just"/>
                      <a:r>
                        <a:rPr lang="ru-RU" sz="1800" b="1" kern="1200" dirty="0" smtClean="0">
                          <a:solidFill>
                            <a:schemeClr val="tx1"/>
                          </a:solidFill>
                          <a:latin typeface="Times New Roman" pitchFamily="18" charset="0"/>
                          <a:ea typeface="+mn-ea"/>
                          <a:cs typeface="Times New Roman" pitchFamily="18" charset="0"/>
                        </a:rPr>
                        <a:t>Укомплектованность библиотечного фонда печатными и/или электронными изданиями основной и дополнительной учебной литературы по дисциплинам всех учебных циклов, изданной за последние 5 лет</a:t>
                      </a:r>
                    </a:p>
                    <a:p>
                      <a:pPr marL="0" indent="446088" algn="just"/>
                      <a:r>
                        <a:rPr lang="ru-RU" sz="1800" b="1" kern="1200" baseline="30000" dirty="0" smtClean="0">
                          <a:solidFill>
                            <a:schemeClr val="tx1"/>
                          </a:solidFill>
                          <a:latin typeface="Times New Roman" pitchFamily="18" charset="0"/>
                          <a:ea typeface="+mn-ea"/>
                          <a:cs typeface="Times New Roman" pitchFamily="18" charset="0"/>
                        </a:rPr>
                        <a:t> </a:t>
                      </a:r>
                      <a:endParaRPr lang="ru-RU" sz="1800" b="1" kern="1200" dirty="0" smtClean="0">
                        <a:solidFill>
                          <a:schemeClr val="tx1"/>
                        </a:solidFill>
                        <a:latin typeface="Times New Roman" pitchFamily="18" charset="0"/>
                        <a:ea typeface="+mn-ea"/>
                        <a:cs typeface="Times New Roman" pitchFamily="18" charset="0"/>
                      </a:endParaRPr>
                    </a:p>
                    <a:p>
                      <a:pPr marL="0" lvl="0" indent="446088" algn="just"/>
                      <a:r>
                        <a:rPr lang="ru-RU" sz="1800" b="1" kern="1200" dirty="0" smtClean="0">
                          <a:solidFill>
                            <a:schemeClr val="tx1"/>
                          </a:solidFill>
                          <a:latin typeface="Times New Roman" pitchFamily="18" charset="0"/>
                          <a:ea typeface="+mn-ea"/>
                          <a:cs typeface="Times New Roman" pitchFamily="18" charset="0"/>
                        </a:rPr>
                        <a:t>Укомплектованность библиотечного фонда, помимо учебной литературы, официальными, справочно-библиографическими и периодическими изданиями, в том числе российскими журналами</a:t>
                      </a:r>
                    </a:p>
                    <a:p>
                      <a:pPr marL="0" indent="446088" algn="just"/>
                      <a:r>
                        <a:rPr lang="ru-RU" sz="1800" b="1" kern="1200" baseline="30000" dirty="0" smtClean="0">
                          <a:solidFill>
                            <a:schemeClr val="tx1"/>
                          </a:solidFill>
                          <a:latin typeface="Times New Roman" pitchFamily="18" charset="0"/>
                          <a:ea typeface="+mn-ea"/>
                          <a:cs typeface="Times New Roman" pitchFamily="18" charset="0"/>
                        </a:rPr>
                        <a:t> </a:t>
                      </a:r>
                      <a:endParaRPr lang="ru-RU" sz="1800" b="1" kern="1200" dirty="0" smtClean="0">
                        <a:solidFill>
                          <a:schemeClr val="tx1"/>
                        </a:solidFill>
                        <a:latin typeface="Times New Roman" pitchFamily="18" charset="0"/>
                        <a:ea typeface="+mn-ea"/>
                        <a:cs typeface="Times New Roman" pitchFamily="18" charset="0"/>
                      </a:endParaRPr>
                    </a:p>
                    <a:p>
                      <a:pPr marL="0" lvl="0" indent="446088" algn="just"/>
                      <a:r>
                        <a:rPr lang="ru-RU" sz="1800" b="1" kern="1200" dirty="0" smtClean="0">
                          <a:solidFill>
                            <a:schemeClr val="tx1"/>
                          </a:solidFill>
                          <a:latin typeface="Times New Roman" pitchFamily="18" charset="0"/>
                          <a:ea typeface="+mn-ea"/>
                          <a:cs typeface="Times New Roman" pitchFamily="18" charset="0"/>
                        </a:rPr>
                        <a:t>Соответствие материально-технической базы, обеспечивающей проведение всех видов лабораторных работ и практических занятий, дисциплинарной, междисциплинарной и модульной подготовки, учебной практики, предусмотренных учебным планом образовательной организации, действующим санитарным и противопожарным нормам</a:t>
                      </a:r>
                    </a:p>
                    <a:p>
                      <a:pPr marL="0" indent="446088" algn="just"/>
                      <a:r>
                        <a:rPr lang="ru-RU" sz="1800" b="1" kern="1200" baseline="30000" dirty="0" smtClean="0">
                          <a:solidFill>
                            <a:schemeClr val="tx1"/>
                          </a:solidFill>
                          <a:latin typeface="Times New Roman" pitchFamily="18" charset="0"/>
                          <a:ea typeface="+mn-ea"/>
                          <a:cs typeface="Times New Roman" pitchFamily="18" charset="0"/>
                        </a:rPr>
                        <a:t> </a:t>
                      </a:r>
                      <a:endParaRPr lang="ru-RU" sz="1800" b="1" kern="1200" dirty="0" smtClean="0">
                        <a:solidFill>
                          <a:schemeClr val="tx1"/>
                        </a:solidFill>
                        <a:latin typeface="Times New Roman" pitchFamily="18" charset="0"/>
                        <a:ea typeface="+mn-ea"/>
                        <a:cs typeface="Times New Roman" pitchFamily="18" charset="0"/>
                      </a:endParaRPr>
                    </a:p>
                    <a:p>
                      <a:pPr marL="0" lvl="0" indent="446088" algn="just"/>
                      <a:r>
                        <a:rPr lang="ru-RU" sz="1800" b="1" kern="1200" dirty="0" smtClean="0">
                          <a:solidFill>
                            <a:schemeClr val="tx1"/>
                          </a:solidFill>
                          <a:latin typeface="Times New Roman" pitchFamily="18" charset="0"/>
                          <a:ea typeface="+mn-ea"/>
                          <a:cs typeface="Times New Roman" pitchFamily="18" charset="0"/>
                        </a:rPr>
                        <a:t>Наличие необходимого перечня кабинетов, лабораторий, мастерских и других помещений для реализации образовательной программы</a:t>
                      </a:r>
                    </a:p>
                    <a:p>
                      <a:pPr marL="0" indent="446088" algn="just"/>
                      <a:r>
                        <a:rPr lang="ru-RU" sz="1800" b="1" kern="1200" baseline="30000" dirty="0" smtClean="0">
                          <a:solidFill>
                            <a:schemeClr val="tx1"/>
                          </a:solidFill>
                          <a:latin typeface="Times New Roman" pitchFamily="18" charset="0"/>
                          <a:ea typeface="+mn-ea"/>
                          <a:cs typeface="Times New Roman" pitchFamily="18" charset="0"/>
                        </a:rPr>
                        <a:t> </a:t>
                      </a:r>
                      <a:endParaRPr lang="ru-RU" sz="1800" b="1" kern="1200" dirty="0" smtClean="0">
                        <a:solidFill>
                          <a:schemeClr val="tx1"/>
                        </a:solidFill>
                        <a:latin typeface="Times New Roman" pitchFamily="18" charset="0"/>
                        <a:ea typeface="+mn-ea"/>
                        <a:cs typeface="Times New Roman" pitchFamily="18" charset="0"/>
                      </a:endParaRPr>
                    </a:p>
                    <a:p>
                      <a:pPr marL="0" lvl="0" indent="446088" algn="just"/>
                      <a:r>
                        <a:rPr lang="ru-RU" sz="1800" b="1" kern="1200" dirty="0" smtClean="0">
                          <a:solidFill>
                            <a:schemeClr val="tx1"/>
                          </a:solidFill>
                          <a:latin typeface="Times New Roman" pitchFamily="18" charset="0"/>
                          <a:ea typeface="+mn-ea"/>
                          <a:cs typeface="Times New Roman" pitchFamily="18" charset="0"/>
                        </a:rPr>
                        <a:t>Обеспечение выполнения обучающимися лабораторных работ и практических занятий с использованием персональных компьютеров, оснащенных лицензионным программным обеспечением</a:t>
                      </a:r>
                    </a:p>
                  </a:txBody>
                  <a:tcPr/>
                </a:tc>
              </a:tr>
            </a:tbl>
          </a:graphicData>
        </a:graphic>
      </p:graphicFrame>
    </p:spTree>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1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27448" y="404664"/>
            <a:ext cx="10298112" cy="1224136"/>
          </a:xfrm>
          <a:prstGeom prst="rect">
            <a:avLst/>
          </a:prstGeom>
          <a:noFill/>
          <a:ln w="9525">
            <a:noFill/>
            <a:miter lim="800000"/>
            <a:headEnd/>
            <a:tailEnd/>
          </a:ln>
        </p:spPr>
      </p:pic>
      <p:graphicFrame>
        <p:nvGraphicFramePr>
          <p:cNvPr id="3" name="Таблица 2"/>
          <p:cNvGraphicFramePr>
            <a:graphicFrameLocks noGrp="1"/>
          </p:cNvGraphicFramePr>
          <p:nvPr/>
        </p:nvGraphicFramePr>
        <p:xfrm>
          <a:off x="335360" y="1772816"/>
          <a:ext cx="11449272" cy="4522480"/>
        </p:xfrm>
        <a:graphic>
          <a:graphicData uri="http://schemas.openxmlformats.org/drawingml/2006/table">
            <a:tbl>
              <a:tblPr firstRow="1" bandRow="1">
                <a:tableStyleId>{F5AB1C69-6EDB-4FF4-983F-18BD219EF322}</a:tableStyleId>
              </a:tblPr>
              <a:tblGrid>
                <a:gridCol w="11449272"/>
              </a:tblGrid>
              <a:tr h="4522480">
                <a:tc>
                  <a:txBody>
                    <a:bodyPr/>
                    <a:lstStyle/>
                    <a:p>
                      <a:pPr marL="0" marR="0" indent="446088" algn="just" defTabSz="914400" rtl="0" eaLnBrk="1" fontAlgn="auto" latinLnBrk="0" hangingPunct="1">
                        <a:lnSpc>
                          <a:spcPct val="100000"/>
                        </a:lnSpc>
                        <a:spcBef>
                          <a:spcPts val="0"/>
                        </a:spcBef>
                        <a:spcAft>
                          <a:spcPts val="0"/>
                        </a:spcAft>
                        <a:buClrTx/>
                        <a:buSzTx/>
                        <a:buFontTx/>
                        <a:buNone/>
                        <a:tabLst/>
                        <a:defRPr/>
                      </a:pPr>
                      <a:r>
                        <a:rPr lang="ru-RU" sz="2000" b="1" kern="1200" dirty="0" smtClean="0">
                          <a:solidFill>
                            <a:schemeClr val="tx1"/>
                          </a:solidFill>
                          <a:latin typeface="Times New Roman" pitchFamily="18" charset="0"/>
                          <a:ea typeface="+mn-ea"/>
                          <a:cs typeface="Times New Roman" pitchFamily="18" charset="0"/>
                        </a:rPr>
                        <a:t>При оценке качества подготовки обучающихся определяется наличие (отсутствие) в организации локальных актов, устанавливающих формы, систему оценивания, порядок проведения промежуточной аттестации обучающихся, включая порядок установления сроков прохождения соответствующих испытаний обучающимся, не прошедшим промежуточной аттестации по уважительным причинам или имеющим академическую задолженность, а также периодичность проведения промежуточной аттестации обучающихся. </a:t>
                      </a:r>
                    </a:p>
                    <a:p>
                      <a:pPr marL="0" marR="0" indent="446088" algn="just" defTabSz="914400" rtl="0" eaLnBrk="1" fontAlgn="auto" latinLnBrk="0" hangingPunct="1">
                        <a:lnSpc>
                          <a:spcPct val="100000"/>
                        </a:lnSpc>
                        <a:spcBef>
                          <a:spcPts val="0"/>
                        </a:spcBef>
                        <a:spcAft>
                          <a:spcPts val="0"/>
                        </a:spcAft>
                        <a:buClrTx/>
                        <a:buSzTx/>
                        <a:buFontTx/>
                        <a:buNone/>
                        <a:tabLst/>
                        <a:defRPr/>
                      </a:pPr>
                      <a:endParaRPr lang="ru-RU" sz="2000" b="1" kern="1200" dirty="0" smtClean="0">
                        <a:solidFill>
                          <a:schemeClr val="tx1"/>
                        </a:solidFill>
                        <a:latin typeface="Times New Roman" pitchFamily="18" charset="0"/>
                        <a:ea typeface="+mn-ea"/>
                        <a:cs typeface="Times New Roman" pitchFamily="18" charset="0"/>
                      </a:endParaRPr>
                    </a:p>
                    <a:p>
                      <a:pPr marL="0" marR="0" indent="446088" algn="just" defTabSz="914400" rtl="0" eaLnBrk="1" fontAlgn="auto" latinLnBrk="0" hangingPunct="1">
                        <a:lnSpc>
                          <a:spcPct val="100000"/>
                        </a:lnSpc>
                        <a:spcBef>
                          <a:spcPts val="0"/>
                        </a:spcBef>
                        <a:spcAft>
                          <a:spcPts val="0"/>
                        </a:spcAft>
                        <a:buClrTx/>
                        <a:buSzTx/>
                        <a:buFontTx/>
                        <a:buNone/>
                        <a:tabLst/>
                        <a:defRPr/>
                      </a:pPr>
                      <a:r>
                        <a:rPr lang="ru-RU" sz="2000" b="1" kern="1200" dirty="0" smtClean="0">
                          <a:solidFill>
                            <a:schemeClr val="tx1"/>
                          </a:solidFill>
                          <a:latin typeface="Times New Roman" pitchFamily="18" charset="0"/>
                          <a:ea typeface="+mn-ea"/>
                          <a:cs typeface="Times New Roman" pitchFamily="18" charset="0"/>
                        </a:rPr>
                        <a:t>Проверяется методическое и документальное обеспечение организации государственной итоговой аттестации выпускников. </a:t>
                      </a:r>
                    </a:p>
                    <a:p>
                      <a:pPr marL="0" marR="0" indent="446088" algn="just" defTabSz="914400" rtl="0" eaLnBrk="1" fontAlgn="auto" latinLnBrk="0" hangingPunct="1">
                        <a:lnSpc>
                          <a:spcPct val="100000"/>
                        </a:lnSpc>
                        <a:spcBef>
                          <a:spcPts val="0"/>
                        </a:spcBef>
                        <a:spcAft>
                          <a:spcPts val="0"/>
                        </a:spcAft>
                        <a:buClrTx/>
                        <a:buSzTx/>
                        <a:buFontTx/>
                        <a:buNone/>
                        <a:tabLst/>
                        <a:defRPr/>
                      </a:pPr>
                      <a:endParaRPr lang="ru-RU" sz="2000" b="1" kern="1200" dirty="0" smtClean="0">
                        <a:solidFill>
                          <a:schemeClr val="tx1"/>
                        </a:solidFill>
                        <a:latin typeface="Times New Roman" pitchFamily="18" charset="0"/>
                        <a:ea typeface="+mn-ea"/>
                        <a:cs typeface="Times New Roman" pitchFamily="18" charset="0"/>
                      </a:endParaRPr>
                    </a:p>
                    <a:p>
                      <a:pPr marL="0" marR="0" indent="446088" algn="just" defTabSz="914400" rtl="0" eaLnBrk="1" fontAlgn="auto" latinLnBrk="0" hangingPunct="1">
                        <a:lnSpc>
                          <a:spcPct val="100000"/>
                        </a:lnSpc>
                        <a:spcBef>
                          <a:spcPts val="0"/>
                        </a:spcBef>
                        <a:spcAft>
                          <a:spcPts val="0"/>
                        </a:spcAft>
                        <a:buClrTx/>
                        <a:buSzTx/>
                        <a:buFontTx/>
                        <a:buNone/>
                        <a:tabLst/>
                        <a:defRPr/>
                      </a:pPr>
                      <a:r>
                        <a:rPr lang="ru-RU" sz="2000" b="1" kern="1200" dirty="0" smtClean="0">
                          <a:solidFill>
                            <a:schemeClr val="tx1"/>
                          </a:solidFill>
                          <a:latin typeface="Times New Roman" pitchFamily="18" charset="0"/>
                          <a:ea typeface="+mn-ea"/>
                          <a:cs typeface="Times New Roman" pitchFamily="18" charset="0"/>
                        </a:rPr>
                        <a:t>Периодичность проведения промежуточной аттестации обучающихся оценивается экспертом по расписанию учебно-экзаменационных сессий и локальным нормативным актам ОО.</a:t>
                      </a:r>
                    </a:p>
                    <a:p>
                      <a:pPr marL="0" indent="446088" algn="just"/>
                      <a:endParaRPr lang="ru-RU" sz="2000" b="0" kern="1200" dirty="0">
                        <a:solidFill>
                          <a:schemeClr val="tx1"/>
                        </a:solidFill>
                        <a:latin typeface="Times New Roman" pitchFamily="18" charset="0"/>
                        <a:ea typeface="+mn-ea"/>
                        <a:cs typeface="Times New Roman" pitchFamily="18" charset="0"/>
                      </a:endParaRPr>
                    </a:p>
                  </a:txBody>
                  <a:tcPr/>
                </a:tc>
              </a:tr>
            </a:tbl>
          </a:graphicData>
        </a:graphic>
      </p:graphicFrame>
    </p:spTree>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43472" y="188640"/>
            <a:ext cx="9717088" cy="1152128"/>
          </a:xfrm>
          <a:prstGeom prst="rect">
            <a:avLst/>
          </a:prstGeom>
          <a:noFill/>
          <a:ln w="9525">
            <a:noFill/>
            <a:miter lim="800000"/>
            <a:headEnd/>
            <a:tailEnd/>
          </a:ln>
        </p:spPr>
      </p:pic>
      <p:graphicFrame>
        <p:nvGraphicFramePr>
          <p:cNvPr id="4" name="Таблица 3"/>
          <p:cNvGraphicFramePr>
            <a:graphicFrameLocks noGrp="1"/>
          </p:cNvGraphicFramePr>
          <p:nvPr/>
        </p:nvGraphicFramePr>
        <p:xfrm>
          <a:off x="191344" y="1268760"/>
          <a:ext cx="11809312" cy="5486400"/>
        </p:xfrm>
        <a:graphic>
          <a:graphicData uri="http://schemas.openxmlformats.org/drawingml/2006/table">
            <a:tbl>
              <a:tblPr firstRow="1" bandRow="1">
                <a:tableStyleId>{F5AB1C69-6EDB-4FF4-983F-18BD219EF322}</a:tableStyleId>
              </a:tblPr>
              <a:tblGrid>
                <a:gridCol w="11809312"/>
              </a:tblGrid>
              <a:tr h="5472608">
                <a:tc>
                  <a:txBody>
                    <a:bodyPr/>
                    <a:lstStyle/>
                    <a:p>
                      <a:pPr marL="0" indent="180000"/>
                      <a:r>
                        <a:rPr lang="ru-RU" sz="2400" b="1" i="1" kern="1200" dirty="0" smtClean="0">
                          <a:solidFill>
                            <a:schemeClr val="tx1"/>
                          </a:solidFill>
                          <a:latin typeface="Times New Roman" pitchFamily="18" charset="0"/>
                          <a:ea typeface="+mn-ea"/>
                          <a:cs typeface="Times New Roman" pitchFamily="18" charset="0"/>
                        </a:rPr>
                        <a:t>Эксперту необходимо проверить:</a:t>
                      </a:r>
                    </a:p>
                    <a:p>
                      <a:pPr marL="0" indent="180000"/>
                      <a:endParaRPr lang="ru-RU" sz="1000" b="1" kern="1200" dirty="0" smtClean="0">
                        <a:solidFill>
                          <a:schemeClr val="tx1"/>
                        </a:solidFill>
                        <a:latin typeface="Times New Roman" pitchFamily="18" charset="0"/>
                        <a:ea typeface="+mn-ea"/>
                        <a:cs typeface="Times New Roman" pitchFamily="18" charset="0"/>
                      </a:endParaRPr>
                    </a:p>
                    <a:p>
                      <a:pPr marL="0" indent="180000"/>
                      <a:r>
                        <a:rPr lang="ru-RU" sz="2000" b="1" kern="1200" dirty="0" smtClean="0">
                          <a:solidFill>
                            <a:schemeClr val="tx1"/>
                          </a:solidFill>
                          <a:latin typeface="Times New Roman" pitchFamily="18" charset="0"/>
                          <a:ea typeface="+mn-ea"/>
                          <a:cs typeface="Times New Roman" pitchFamily="18" charset="0"/>
                        </a:rPr>
                        <a:t> - наличие в составе образовательной программы ОМ для проведения промежуточной аттестации обучающихся по каждой дисциплине (модулю), программе практики;</a:t>
                      </a:r>
                    </a:p>
                    <a:p>
                      <a:pPr marL="0" indent="180000"/>
                      <a:endParaRPr lang="ru-RU" sz="1000" b="1" kern="1200" dirty="0" smtClean="0">
                        <a:solidFill>
                          <a:schemeClr val="tx1"/>
                        </a:solidFill>
                        <a:latin typeface="Times New Roman" pitchFamily="18" charset="0"/>
                        <a:ea typeface="+mn-ea"/>
                        <a:cs typeface="Times New Roman" pitchFamily="18" charset="0"/>
                      </a:endParaRPr>
                    </a:p>
                    <a:p>
                      <a:pPr marL="0" indent="180000"/>
                      <a:r>
                        <a:rPr lang="ru-RU" sz="2000" b="1" kern="1200" dirty="0" smtClean="0">
                          <a:solidFill>
                            <a:schemeClr val="tx1"/>
                          </a:solidFill>
                          <a:latin typeface="Times New Roman" pitchFamily="18" charset="0"/>
                          <a:ea typeface="+mn-ea"/>
                          <a:cs typeface="Times New Roman" pitchFamily="18" charset="0"/>
                        </a:rPr>
                        <a:t>- наличие в рабочих программах дисциплин (модулей) и программ практик требований к результатам обучения по дисциплинам (модулям), практикам;</a:t>
                      </a:r>
                    </a:p>
                    <a:p>
                      <a:pPr marL="0" indent="180000"/>
                      <a:endParaRPr lang="ru-RU" sz="1000" b="1" kern="1200" dirty="0" smtClean="0">
                        <a:solidFill>
                          <a:schemeClr val="tx1"/>
                        </a:solidFill>
                        <a:latin typeface="Times New Roman" pitchFamily="18" charset="0"/>
                        <a:ea typeface="+mn-ea"/>
                        <a:cs typeface="Times New Roman" pitchFamily="18" charset="0"/>
                      </a:endParaRPr>
                    </a:p>
                    <a:p>
                      <a:pPr marL="0" indent="180000"/>
                      <a:r>
                        <a:rPr lang="ru-RU" sz="2000" b="1" kern="1200" dirty="0" smtClean="0">
                          <a:solidFill>
                            <a:schemeClr val="tx1"/>
                          </a:solidFill>
                          <a:latin typeface="Times New Roman" pitchFamily="18" charset="0"/>
                          <a:ea typeface="+mn-ea"/>
                          <a:cs typeface="Times New Roman" pitchFamily="18" charset="0"/>
                        </a:rPr>
                        <a:t> - наличие в ОМ для проведения промежуточной аттестации обучающихся по дисциплине (модулю) или практике перечня компетенций с указанием этапов их формирования в процессе освоения образовательной программы;</a:t>
                      </a:r>
                    </a:p>
                    <a:p>
                      <a:pPr marL="0" indent="180000"/>
                      <a:endParaRPr lang="ru-RU" sz="1000" b="1" kern="1200" dirty="0" smtClean="0">
                        <a:solidFill>
                          <a:schemeClr val="tx1"/>
                        </a:solidFill>
                        <a:latin typeface="Times New Roman" pitchFamily="18" charset="0"/>
                        <a:ea typeface="+mn-ea"/>
                        <a:cs typeface="Times New Roman" pitchFamily="18" charset="0"/>
                      </a:endParaRPr>
                    </a:p>
                    <a:p>
                      <a:pPr marL="0" indent="180000"/>
                      <a:r>
                        <a:rPr lang="ru-RU" sz="2000" b="1" kern="1200" dirty="0" smtClean="0">
                          <a:solidFill>
                            <a:schemeClr val="tx1"/>
                          </a:solidFill>
                          <a:latin typeface="Times New Roman" pitchFamily="18" charset="0"/>
                          <a:ea typeface="+mn-ea"/>
                          <a:cs typeface="Times New Roman" pitchFamily="18" charset="0"/>
                        </a:rPr>
                        <a:t>- наличие в ОМ для проведения промежуточной аттестации обучающихся по дисциплине (модулю) или практике описания показателей и критериев оценивания компетенций на различных этапах их формирования, описания шкал оценивания;</a:t>
                      </a:r>
                    </a:p>
                    <a:p>
                      <a:pPr marL="0" indent="180000"/>
                      <a:endParaRPr lang="ru-RU" sz="1000" b="1" kern="1200" dirty="0" smtClean="0">
                        <a:solidFill>
                          <a:schemeClr val="tx1"/>
                        </a:solidFill>
                        <a:latin typeface="Times New Roman" pitchFamily="18" charset="0"/>
                        <a:ea typeface="+mn-ea"/>
                        <a:cs typeface="Times New Roman" pitchFamily="18" charset="0"/>
                      </a:endParaRPr>
                    </a:p>
                    <a:p>
                      <a:pPr marL="0" indent="180000"/>
                      <a:r>
                        <a:rPr lang="ru-RU" sz="2000" b="1" kern="1200" dirty="0" smtClean="0">
                          <a:solidFill>
                            <a:schemeClr val="tx1"/>
                          </a:solidFill>
                          <a:latin typeface="Times New Roman" pitchFamily="18" charset="0"/>
                          <a:ea typeface="+mn-ea"/>
                          <a:cs typeface="Times New Roman" pitchFamily="18" charset="0"/>
                        </a:rPr>
                        <a:t>- наличие в ОМ для проведения промежуточной аттестации обучающихся по дисциплине (модулю) или практике методических материалов, определяющих процедуры оценивания знаний, умений, навыков и (или) опыта деятельности, и характеризующих этапы формирования компетенций;</a:t>
                      </a:r>
                    </a:p>
                    <a:p>
                      <a:endParaRPr lang="ru-RU" sz="2000" dirty="0">
                        <a:solidFill>
                          <a:schemeClr val="bg1"/>
                        </a:solidFill>
                      </a:endParaRPr>
                    </a:p>
                  </a:txBody>
                  <a:tcPr/>
                </a:tc>
              </a:tr>
            </a:tbl>
          </a:graphicData>
        </a:graphic>
      </p:graphicFrame>
    </p:spTree>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43472" y="188640"/>
            <a:ext cx="9717088" cy="1152128"/>
          </a:xfrm>
          <a:prstGeom prst="rect">
            <a:avLst/>
          </a:prstGeom>
          <a:noFill/>
          <a:ln w="9525">
            <a:noFill/>
            <a:miter lim="800000"/>
            <a:headEnd/>
            <a:tailEnd/>
          </a:ln>
        </p:spPr>
      </p:pic>
      <p:graphicFrame>
        <p:nvGraphicFramePr>
          <p:cNvPr id="4" name="Таблица 3"/>
          <p:cNvGraphicFramePr>
            <a:graphicFrameLocks noGrp="1"/>
          </p:cNvGraphicFramePr>
          <p:nvPr/>
        </p:nvGraphicFramePr>
        <p:xfrm>
          <a:off x="343744" y="1421160"/>
          <a:ext cx="11512896" cy="5090160"/>
        </p:xfrm>
        <a:graphic>
          <a:graphicData uri="http://schemas.openxmlformats.org/drawingml/2006/table">
            <a:tbl>
              <a:tblPr firstRow="1" bandRow="1">
                <a:tableStyleId>{F5AB1C69-6EDB-4FF4-983F-18BD219EF322}</a:tableStyleId>
              </a:tblPr>
              <a:tblGrid>
                <a:gridCol w="11512896"/>
              </a:tblGrid>
              <a:tr h="4744144">
                <a:tc>
                  <a:txBody>
                    <a:bodyPr/>
                    <a:lstStyle/>
                    <a:p>
                      <a:pPr marL="0" indent="446088"/>
                      <a:r>
                        <a:rPr lang="ru-RU" sz="2000" b="1" i="1" u="sng" kern="1200" dirty="0" smtClean="0">
                          <a:solidFill>
                            <a:schemeClr val="tx1"/>
                          </a:solidFill>
                          <a:latin typeface="Times New Roman" pitchFamily="18" charset="0"/>
                          <a:ea typeface="+mn-ea"/>
                          <a:cs typeface="Times New Roman" pitchFamily="18" charset="0"/>
                        </a:rPr>
                        <a:t>Эксперту необходимо проверить:</a:t>
                      </a:r>
                    </a:p>
                    <a:p>
                      <a:pPr marL="0" indent="446088"/>
                      <a:endParaRPr lang="ru-RU" sz="1000" b="1" kern="1200" dirty="0" smtClean="0">
                        <a:solidFill>
                          <a:schemeClr val="tx1"/>
                        </a:solidFill>
                        <a:latin typeface="Times New Roman" pitchFamily="18" charset="0"/>
                        <a:ea typeface="+mn-ea"/>
                        <a:cs typeface="Times New Roman" pitchFamily="18" charset="0"/>
                      </a:endParaRPr>
                    </a:p>
                    <a:p>
                      <a:pPr marL="0" lvl="0" indent="446088" algn="just"/>
                      <a:r>
                        <a:rPr lang="ru-RU" sz="2000" b="0" kern="1200" dirty="0" smtClean="0">
                          <a:solidFill>
                            <a:schemeClr val="tx1"/>
                          </a:solidFill>
                          <a:latin typeface="Times New Roman" pitchFamily="18" charset="0"/>
                          <a:ea typeface="+mn-ea"/>
                          <a:cs typeface="Times New Roman" pitchFamily="18" charset="0"/>
                        </a:rPr>
                        <a:t>- </a:t>
                      </a:r>
                      <a:r>
                        <a:rPr lang="ru-RU" sz="2000" b="1" kern="1200" dirty="0" smtClean="0">
                          <a:solidFill>
                            <a:schemeClr val="tx1"/>
                          </a:solidFill>
                          <a:latin typeface="Times New Roman" pitchFamily="18" charset="0"/>
                          <a:ea typeface="+mn-ea"/>
                          <a:cs typeface="Times New Roman" pitchFamily="18" charset="0"/>
                        </a:rPr>
                        <a:t>наличие в ОМ для итоговой (государственной итоговой) аттестации перечня компетенций, которыми должны овладеть обучающиеся в результате освоения образовательной программы, соответствующих выбранным видам профессиональной деятельности выпускника;</a:t>
                      </a:r>
                    </a:p>
                    <a:p>
                      <a:pPr marL="0" indent="446088" algn="just"/>
                      <a:r>
                        <a:rPr lang="ru-RU" sz="2000" b="1" kern="1200" dirty="0" smtClean="0">
                          <a:solidFill>
                            <a:schemeClr val="tx1"/>
                          </a:solidFill>
                          <a:latin typeface="Times New Roman" pitchFamily="18" charset="0"/>
                          <a:ea typeface="+mn-ea"/>
                          <a:cs typeface="Times New Roman" pitchFamily="18" charset="0"/>
                        </a:rPr>
                        <a:t> </a:t>
                      </a:r>
                    </a:p>
                    <a:p>
                      <a:pPr marL="0" lvl="0" indent="446088" algn="just"/>
                      <a:r>
                        <a:rPr lang="ru-RU" sz="2000" b="1" kern="1200" dirty="0" smtClean="0">
                          <a:solidFill>
                            <a:schemeClr val="tx1"/>
                          </a:solidFill>
                          <a:latin typeface="Times New Roman" pitchFamily="18" charset="0"/>
                          <a:ea typeface="+mn-ea"/>
                          <a:cs typeface="Times New Roman" pitchFamily="18" charset="0"/>
                        </a:rPr>
                        <a:t>- наличие в ОМ для итоговой (государственной итоговой) аттестации описания показателей и критериев оценивания компетенций, а также шкал оценивания;</a:t>
                      </a:r>
                    </a:p>
                    <a:p>
                      <a:pPr marL="0" indent="446088" algn="just"/>
                      <a:r>
                        <a:rPr lang="ru-RU" sz="2000" b="1" kern="1200" dirty="0" smtClean="0">
                          <a:solidFill>
                            <a:schemeClr val="tx1"/>
                          </a:solidFill>
                          <a:latin typeface="Times New Roman" pitchFamily="18" charset="0"/>
                          <a:ea typeface="+mn-ea"/>
                          <a:cs typeface="Times New Roman" pitchFamily="18" charset="0"/>
                        </a:rPr>
                        <a:t> </a:t>
                      </a:r>
                    </a:p>
                    <a:p>
                      <a:pPr marL="0" lvl="0" indent="446088" algn="just"/>
                      <a:r>
                        <a:rPr lang="ru-RU" sz="2000" b="1" kern="1200" dirty="0" smtClean="0">
                          <a:solidFill>
                            <a:schemeClr val="tx1"/>
                          </a:solidFill>
                          <a:latin typeface="Times New Roman" pitchFamily="18" charset="0"/>
                          <a:ea typeface="+mn-ea"/>
                          <a:cs typeface="Times New Roman" pitchFamily="18" charset="0"/>
                        </a:rPr>
                        <a:t>- наличие в ОМ для итоговой (государственной итоговой) аттестации типовых контрольных заданий или иных материалов, необходимых для оценки результатов освоения образовательной программы;</a:t>
                      </a:r>
                    </a:p>
                    <a:p>
                      <a:pPr marL="0" indent="446088" algn="just"/>
                      <a:r>
                        <a:rPr lang="ru-RU" sz="2000" b="1" kern="1200" dirty="0" smtClean="0">
                          <a:solidFill>
                            <a:schemeClr val="tx1"/>
                          </a:solidFill>
                          <a:latin typeface="Times New Roman" pitchFamily="18" charset="0"/>
                          <a:ea typeface="+mn-ea"/>
                          <a:cs typeface="Times New Roman" pitchFamily="18" charset="0"/>
                        </a:rPr>
                        <a:t> </a:t>
                      </a:r>
                    </a:p>
                    <a:p>
                      <a:pPr marL="0" lvl="0" indent="446088" algn="just"/>
                      <a:r>
                        <a:rPr lang="ru-RU" sz="2000" b="1" kern="1200" dirty="0" smtClean="0">
                          <a:solidFill>
                            <a:schemeClr val="tx1"/>
                          </a:solidFill>
                          <a:latin typeface="Times New Roman" pitchFamily="18" charset="0"/>
                          <a:ea typeface="+mn-ea"/>
                          <a:cs typeface="Times New Roman" pitchFamily="18" charset="0"/>
                        </a:rPr>
                        <a:t>- наличие в ОМ для итоговой (государственной итоговой) аттестации методических материалов, определяющих процедуры оценивания результатов освоения образовательной программы.</a:t>
                      </a:r>
                    </a:p>
                    <a:p>
                      <a:pPr algn="just"/>
                      <a:endParaRPr lang="ru-RU" sz="1800" b="1" dirty="0">
                        <a:solidFill>
                          <a:schemeClr val="tx1"/>
                        </a:solidFill>
                        <a:latin typeface="Times New Roman" pitchFamily="18" charset="0"/>
                        <a:cs typeface="Times New Roman" pitchFamily="18" charset="0"/>
                      </a:endParaRPr>
                    </a:p>
                  </a:txBody>
                  <a:tcPr/>
                </a:tc>
              </a:tr>
            </a:tbl>
          </a:graphicData>
        </a:graphic>
      </p:graphicFrame>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spc="330" dirty="0" smtClean="0">
                <a:solidFill>
                  <a:srgbClr val="0F34D3"/>
                </a:solidFill>
                <a:latin typeface="Times New Roman" pitchFamily="18" charset="0"/>
                <a:ea typeface="Dotum" panose="020B0600000101010101"/>
                <a:cs typeface="Times New Roman" pitchFamily="18" charset="0"/>
              </a:rPr>
              <a:t>       ГБПОУ МО «Щелковский колледж»</a:t>
            </a:r>
            <a:endParaRPr lang="ru-RU" sz="2800" b="1" spc="330" dirty="0">
              <a:solidFill>
                <a:srgbClr val="0F34D3"/>
              </a:solidFill>
              <a:latin typeface="Times New Roman" pitchFamily="18" charset="0"/>
              <a:ea typeface="Dotum" panose="020B0600000101010101"/>
              <a:cs typeface="Times New Roman" pitchFamily="18" charset="0"/>
            </a:endParaRPr>
          </a:p>
        </p:txBody>
      </p:sp>
      <p:sp>
        <p:nvSpPr>
          <p:cNvPr id="3" name="Содержимое 2"/>
          <p:cNvSpPr>
            <a:spLocks noGrp="1"/>
          </p:cNvSpPr>
          <p:nvPr>
            <p:ph idx="1"/>
          </p:nvPr>
        </p:nvSpPr>
        <p:spPr>
          <a:xfrm>
            <a:off x="191344" y="1340769"/>
            <a:ext cx="11665296" cy="5256584"/>
          </a:xfrm>
        </p:spPr>
        <p:txBody>
          <a:bodyPr>
            <a:normAutofit fontScale="25000" lnSpcReduction="20000"/>
          </a:bodyPr>
          <a:lstStyle/>
          <a:p>
            <a:pPr marL="0" indent="536575" algn="just">
              <a:buNone/>
            </a:pPr>
            <a:endParaRPr lang="ru-RU" b="1" dirty="0" smtClean="0">
              <a:latin typeface="Times New Roman" pitchFamily="18" charset="0"/>
              <a:cs typeface="Times New Roman" pitchFamily="18" charset="0"/>
            </a:endParaRPr>
          </a:p>
          <a:p>
            <a:pPr marL="0" indent="536575" algn="just">
              <a:buNone/>
            </a:pPr>
            <a:r>
              <a:rPr lang="ru-RU" sz="7200" b="1" dirty="0" smtClean="0">
                <a:latin typeface="Times New Roman" pitchFamily="18" charset="0"/>
                <a:cs typeface="Times New Roman" pitchFamily="18" charset="0"/>
              </a:rPr>
              <a:t>Государственная аккредитация образовательной деятельности</a:t>
            </a:r>
            <a:r>
              <a:rPr lang="ru-RU" sz="7200" dirty="0" smtClean="0">
                <a:latin typeface="Times New Roman" pitchFamily="18" charset="0"/>
                <a:cs typeface="Times New Roman" pitchFamily="18" charset="0"/>
              </a:rPr>
              <a:t> проводится по основным образовательным программам, реализуемым в соответствии с федеральными государственными образовательными стандартами, за исключением образовательных программ дошкольного образования, а также по основным образовательным программам, реализуемым в соответствии с образовательными стандартами.</a:t>
            </a:r>
          </a:p>
          <a:p>
            <a:pPr marL="0" indent="536575" algn="just">
              <a:buNone/>
            </a:pPr>
            <a:endParaRPr lang="ru-RU" dirty="0" smtClean="0">
              <a:latin typeface="Times New Roman" pitchFamily="18" charset="0"/>
              <a:cs typeface="Times New Roman" pitchFamily="18" charset="0"/>
            </a:endParaRPr>
          </a:p>
          <a:p>
            <a:pPr marL="0" indent="536575" algn="just">
              <a:buNone/>
            </a:pPr>
            <a:r>
              <a:rPr lang="ru-RU" sz="7200" b="1" dirty="0" smtClean="0">
                <a:latin typeface="Times New Roman" pitchFamily="18" charset="0"/>
                <a:cs typeface="Times New Roman" pitchFamily="18" charset="0"/>
              </a:rPr>
              <a:t>Целью государственной аккредитации образовательной деятельности</a:t>
            </a:r>
            <a:r>
              <a:rPr lang="ru-RU" sz="7200" dirty="0" smtClean="0">
                <a:latin typeface="Times New Roman" pitchFamily="18" charset="0"/>
                <a:cs typeface="Times New Roman" pitchFamily="18" charset="0"/>
              </a:rPr>
              <a:t> является подтверждение соответствия федеральным государственным образовательным стандартам образовательной деятельности по основным образовательным программам и подготовки обучающихся в образовательных организациях, организациях, осуществляющих обучение, а также индивидуальными предпринимателями, за исключением индивидуальных предпринимателей, осуществляющих образовательную деятельность непосредственно.</a:t>
            </a:r>
          </a:p>
          <a:p>
            <a:pPr marL="0" indent="536575" algn="just">
              <a:buNone/>
            </a:pPr>
            <a:endParaRPr lang="ru-RU" dirty="0" smtClean="0">
              <a:latin typeface="Times New Roman" pitchFamily="18" charset="0"/>
              <a:cs typeface="Times New Roman" pitchFamily="18" charset="0"/>
            </a:endParaRPr>
          </a:p>
          <a:p>
            <a:pPr marL="0" indent="536575" algn="just">
              <a:buNone/>
            </a:pPr>
            <a:r>
              <a:rPr lang="ru-RU" sz="7200" b="1" dirty="0" smtClean="0">
                <a:latin typeface="Times New Roman" pitchFamily="18" charset="0"/>
                <a:cs typeface="Times New Roman" pitchFamily="18" charset="0"/>
              </a:rPr>
              <a:t>При проведении государственной аккредитации образовательной деятельности </a:t>
            </a:r>
            <a:r>
              <a:rPr lang="ru-RU" sz="7200" dirty="0" smtClean="0">
                <a:latin typeface="Times New Roman" pitchFamily="18" charset="0"/>
                <a:cs typeface="Times New Roman" pitchFamily="18" charset="0"/>
              </a:rPr>
              <a:t>по основным профессиональным образовательным программам организации, осуществляющие образовательную деятельность, заявляют для государственной аккредитации </a:t>
            </a:r>
            <a:r>
              <a:rPr lang="ru-RU" sz="7200" b="1" dirty="0" smtClean="0">
                <a:latin typeface="Times New Roman" pitchFamily="18" charset="0"/>
                <a:cs typeface="Times New Roman" pitchFamily="18" charset="0"/>
              </a:rPr>
              <a:t>все основные профессиональные образовательные программы</a:t>
            </a:r>
            <a:r>
              <a:rPr lang="ru-RU" sz="7200" dirty="0" smtClean="0">
                <a:latin typeface="Times New Roman" pitchFamily="18" charset="0"/>
                <a:cs typeface="Times New Roman" pitchFamily="18" charset="0"/>
              </a:rPr>
              <a:t>, которые реализуются ими и относятся к соответствующей укрупненной группе профессий, специальностей и направлений подготовки, при наличии обучающихся.</a:t>
            </a:r>
          </a:p>
          <a:p>
            <a:pPr marL="0" indent="536575" algn="just">
              <a:buNone/>
            </a:pPr>
            <a:endParaRPr lang="ru-RU" dirty="0" smtClean="0">
              <a:latin typeface="Times New Roman" pitchFamily="18" charset="0"/>
              <a:cs typeface="Times New Roman" pitchFamily="18" charset="0"/>
            </a:endParaRPr>
          </a:p>
          <a:p>
            <a:pPr marL="0" indent="536575" algn="just">
              <a:buNone/>
            </a:pPr>
            <a:r>
              <a:rPr lang="ru-RU" sz="7200" b="1" dirty="0" smtClean="0">
                <a:latin typeface="Times New Roman" pitchFamily="18" charset="0"/>
                <a:cs typeface="Times New Roman" pitchFamily="18" charset="0"/>
              </a:rPr>
              <a:t>Предметом аккредитационной экспертизы является</a:t>
            </a:r>
            <a:r>
              <a:rPr lang="ru-RU" sz="7200" dirty="0" smtClean="0">
                <a:latin typeface="Times New Roman" pitchFamily="18" charset="0"/>
                <a:cs typeface="Times New Roman" pitchFamily="18" charset="0"/>
              </a:rPr>
              <a:t> определение соответствия содержания и качества подготовки обучающихся в организации, осуществляющей образовательную деятельность, по заявленным для государственной аккредитации образовательным программам федеральным государственным образовательным стандартам (далее - аккредитационная экспертиза). При проведении аккредитационной экспертизы образовательной деятельности по образовательным программам, которые обеспечивают реализацию образовательных стандартов, аккредитационная экспертиза в части содержания подготовки обучающихся не проводится.</a:t>
            </a:r>
          </a:p>
          <a:p>
            <a:endParaRPr lang="ru-RU" dirty="0"/>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71464" y="260648"/>
            <a:ext cx="972616" cy="92304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43472" y="188640"/>
            <a:ext cx="9717088" cy="1404938"/>
          </a:xfrm>
          <a:prstGeom prst="rect">
            <a:avLst/>
          </a:prstGeom>
          <a:noFill/>
          <a:ln w="9525">
            <a:noFill/>
            <a:miter lim="800000"/>
            <a:headEnd/>
            <a:tailEnd/>
          </a:ln>
        </p:spPr>
      </p:pic>
      <p:graphicFrame>
        <p:nvGraphicFramePr>
          <p:cNvPr id="3" name="Таблица 2"/>
          <p:cNvGraphicFramePr>
            <a:graphicFrameLocks noGrp="1"/>
          </p:cNvGraphicFramePr>
          <p:nvPr/>
        </p:nvGraphicFramePr>
        <p:xfrm>
          <a:off x="335360" y="1412776"/>
          <a:ext cx="11593288" cy="5669280"/>
        </p:xfrm>
        <a:graphic>
          <a:graphicData uri="http://schemas.openxmlformats.org/drawingml/2006/table">
            <a:tbl>
              <a:tblPr firstRow="1" bandRow="1">
                <a:tableStyleId>{F5AB1C69-6EDB-4FF4-983F-18BD219EF322}</a:tableStyleId>
              </a:tblPr>
              <a:tblGrid>
                <a:gridCol w="11593288"/>
              </a:tblGrid>
              <a:tr h="5328592">
                <a:tc>
                  <a:txBody>
                    <a:bodyPr/>
                    <a:lstStyle/>
                    <a:p>
                      <a:pPr marL="0" lvl="0" indent="446088"/>
                      <a:r>
                        <a:rPr lang="ru-RU" sz="2000" kern="1200" dirty="0" smtClean="0">
                          <a:solidFill>
                            <a:schemeClr val="tx1"/>
                          </a:solidFill>
                          <a:latin typeface="Times New Roman" pitchFamily="18" charset="0"/>
                          <a:cs typeface="Times New Roman" pitchFamily="18" charset="0"/>
                        </a:rPr>
                        <a:t>В случаях отсутствия контингента обучающихся на выпускном курсе, либо отсутствия обучающихся в связи с особенностями организации образовательного процесса (например, период каникул, при заочной форме обучения), а также, если программа реализуется первый год, и промежуточная аттестация не проводилась, вывод о качестве и результатах освоения ООП эксперт делает в том числе и на основании анализа ОМ.</a:t>
                      </a:r>
                    </a:p>
                    <a:p>
                      <a:pPr lvl="0"/>
                      <a:endParaRPr lang="ru-RU" sz="2000" kern="1200" dirty="0" smtClean="0">
                        <a:solidFill>
                          <a:schemeClr val="tx1"/>
                        </a:solidFill>
                        <a:latin typeface="Times New Roman" pitchFamily="18" charset="0"/>
                        <a:cs typeface="Times New Roman" pitchFamily="18" charset="0"/>
                      </a:endParaRPr>
                    </a:p>
                    <a:p>
                      <a:pPr marL="0" indent="446088"/>
                      <a:r>
                        <a:rPr lang="ru-RU" sz="2000" kern="1200" dirty="0" smtClean="0">
                          <a:solidFill>
                            <a:schemeClr val="tx1"/>
                          </a:solidFill>
                          <a:latin typeface="Times New Roman" pitchFamily="18" charset="0"/>
                          <a:cs typeface="Times New Roman" pitchFamily="18" charset="0"/>
                        </a:rPr>
                        <a:t> Возможные примеры отрицательной экспертизы ОМ:</a:t>
                      </a:r>
                    </a:p>
                    <a:p>
                      <a:pPr marL="0" indent="446088"/>
                      <a:r>
                        <a:rPr lang="ru-RU" sz="2000" b="0" kern="1200" dirty="0" smtClean="0">
                          <a:solidFill>
                            <a:schemeClr val="tx1"/>
                          </a:solidFill>
                          <a:latin typeface="Times New Roman" pitchFamily="18" charset="0"/>
                          <a:cs typeface="Times New Roman" pitchFamily="18" charset="0"/>
                        </a:rPr>
                        <a:t> - частичное отсутствие ОМ по дисциплинам (модулям) или практикам. Эксперт отражает данное нарушение в протоколе по экспертизе ОМ. Документами, подтверждающими несоответствие, служат: протокол экспертизы ОМ, общая характеристика ООП, акт о частичном отсутствии конкретных ОМ, который подписывает эксперт и руководитель экспертной группы, рабочие программы дисциплин (модулей) и (или) практик;</a:t>
                      </a:r>
                    </a:p>
                    <a:p>
                      <a:pPr marL="0" indent="446088">
                        <a:buFontTx/>
                        <a:buChar char="-"/>
                      </a:pPr>
                      <a:r>
                        <a:rPr lang="ru-RU" sz="2000" b="0" kern="1200" dirty="0" smtClean="0">
                          <a:solidFill>
                            <a:schemeClr val="tx1"/>
                          </a:solidFill>
                          <a:latin typeface="Times New Roman" pitchFamily="18" charset="0"/>
                          <a:cs typeface="Times New Roman" pitchFamily="18" charset="0"/>
                        </a:rPr>
                        <a:t> в ОМ не представлены полностью компетенции, заявленные в данной дисциплине (модуле), практике. Документами, подтверждающими несоответствие, служат: протокол экспертизы ОМ, общая характеристика ООП, акт об отсутствии конкретных компетенций в ОМ, который подписывает эксперт и руководитель экспертной группы, и где подробно описано выявленное нарушение, рабочая программа дисциплины (модуля), практики;</a:t>
                      </a:r>
                    </a:p>
                    <a:p>
                      <a:pPr>
                        <a:buFontTx/>
                        <a:buChar char="-"/>
                      </a:pPr>
                      <a:endParaRPr lang="ru-RU" sz="800" b="0" kern="1200" dirty="0" smtClean="0">
                        <a:solidFill>
                          <a:schemeClr val="tx1"/>
                        </a:solidFill>
                        <a:latin typeface="Times New Roman" pitchFamily="18" charset="0"/>
                        <a:cs typeface="Times New Roman" pitchFamily="18" charset="0"/>
                      </a:endParaRPr>
                    </a:p>
                    <a:p>
                      <a:endParaRPr lang="ru-RU" dirty="0">
                        <a:solidFill>
                          <a:schemeClr val="bg1"/>
                        </a:solidFill>
                      </a:endParaRPr>
                    </a:p>
                  </a:txBody>
                  <a:tcPr/>
                </a:tc>
              </a:tr>
            </a:tbl>
          </a:graphicData>
        </a:graphic>
      </p:graphicFrame>
    </p:spTree>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1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76325" y="404664"/>
            <a:ext cx="10213975" cy="1368152"/>
          </a:xfrm>
          <a:prstGeom prst="rect">
            <a:avLst/>
          </a:prstGeom>
          <a:noFill/>
          <a:ln w="9525">
            <a:noFill/>
            <a:miter lim="800000"/>
            <a:headEnd/>
            <a:tailEnd/>
          </a:ln>
        </p:spPr>
      </p:pic>
      <p:graphicFrame>
        <p:nvGraphicFramePr>
          <p:cNvPr id="3" name="Таблица 2"/>
          <p:cNvGraphicFramePr>
            <a:graphicFrameLocks noGrp="1"/>
          </p:cNvGraphicFramePr>
          <p:nvPr/>
        </p:nvGraphicFramePr>
        <p:xfrm>
          <a:off x="335360" y="1772816"/>
          <a:ext cx="11449272" cy="4846320"/>
        </p:xfrm>
        <a:graphic>
          <a:graphicData uri="http://schemas.openxmlformats.org/drawingml/2006/table">
            <a:tbl>
              <a:tblPr firstRow="1" bandRow="1">
                <a:tableStyleId>{F5AB1C69-6EDB-4FF4-983F-18BD219EF322}</a:tableStyleId>
              </a:tblPr>
              <a:tblGrid>
                <a:gridCol w="11449272"/>
              </a:tblGrid>
              <a:tr h="4522480">
                <a:tc>
                  <a:txBody>
                    <a:bodyPr/>
                    <a:lstStyle/>
                    <a:p>
                      <a:pPr marL="0" indent="446088" algn="just"/>
                      <a:r>
                        <a:rPr lang="ru-RU" sz="2400" b="0" kern="1200" dirty="0" smtClean="0">
                          <a:solidFill>
                            <a:schemeClr val="tx1"/>
                          </a:solidFill>
                          <a:latin typeface="Times New Roman" pitchFamily="18" charset="0"/>
                          <a:ea typeface="+mn-ea"/>
                          <a:cs typeface="Times New Roman" pitchFamily="18" charset="0"/>
                        </a:rPr>
                        <a:t>ФГОС в зависимости от уровня образования определяет виды компетенций, которые должны быть сформированы у выпускника в результате освоения образовательной программы.</a:t>
                      </a:r>
                    </a:p>
                    <a:p>
                      <a:pPr marL="0" indent="446088" algn="just"/>
                      <a:r>
                        <a:rPr lang="ru-RU" sz="2400" b="0" kern="1200" dirty="0" smtClean="0">
                          <a:solidFill>
                            <a:schemeClr val="tx1"/>
                          </a:solidFill>
                          <a:latin typeface="Times New Roman" pitchFamily="18" charset="0"/>
                          <a:ea typeface="+mn-ea"/>
                          <a:cs typeface="Times New Roman" pitchFamily="18" charset="0"/>
                        </a:rPr>
                        <a:t> </a:t>
                      </a:r>
                    </a:p>
                    <a:p>
                      <a:pPr marL="0" indent="446088" algn="just"/>
                      <a:r>
                        <a:rPr lang="ru-RU" sz="2400" b="0" kern="1200" dirty="0" smtClean="0">
                          <a:solidFill>
                            <a:schemeClr val="tx1"/>
                          </a:solidFill>
                          <a:latin typeface="Times New Roman" pitchFamily="18" charset="0"/>
                          <a:ea typeface="+mn-ea"/>
                          <a:cs typeface="Times New Roman" pitchFamily="18" charset="0"/>
                        </a:rPr>
                        <a:t>Эксперт проводит процедуру оценки этапа сформированности компетенций обучающихся первого и последующих курсов по дисциплинам (модулям), освоение которых на момент проведения аккредитационной экспертизы завершено. При наличии обучающихся на завершающем курсе обучения – в соответствии с набором компетенций, включенных в ООП.</a:t>
                      </a:r>
                    </a:p>
                    <a:p>
                      <a:pPr marL="0" indent="446088" algn="just"/>
                      <a:r>
                        <a:rPr lang="ru-RU" sz="2400" b="0" kern="1200" dirty="0" smtClean="0">
                          <a:solidFill>
                            <a:schemeClr val="tx1"/>
                          </a:solidFill>
                          <a:latin typeface="Times New Roman" pitchFamily="18" charset="0"/>
                          <a:ea typeface="+mn-ea"/>
                          <a:cs typeface="Times New Roman" pitchFamily="18" charset="0"/>
                        </a:rPr>
                        <a:t> </a:t>
                      </a:r>
                    </a:p>
                    <a:p>
                      <a:pPr marL="0" indent="446088" algn="just"/>
                      <a:r>
                        <a:rPr lang="ru-RU" sz="2400" b="1" kern="1200" dirty="0" smtClean="0">
                          <a:solidFill>
                            <a:schemeClr val="tx1"/>
                          </a:solidFill>
                          <a:latin typeface="Times New Roman" pitchFamily="18" charset="0"/>
                          <a:ea typeface="+mn-ea"/>
                          <a:cs typeface="Times New Roman" pitchFamily="18" charset="0"/>
                        </a:rPr>
                        <a:t>Если ООП реализуется первый год и промежуточная аттестация на момент проведения аккредитационной экспертизы не проводилась, то эксперт проводит экспертизу ОМ ОО.</a:t>
                      </a:r>
                      <a:endParaRPr lang="ru-RU" sz="2400" b="1" kern="1200" dirty="0">
                        <a:solidFill>
                          <a:schemeClr val="tx1"/>
                        </a:solidFill>
                        <a:latin typeface="Times New Roman" pitchFamily="18" charset="0"/>
                        <a:ea typeface="+mn-ea"/>
                        <a:cs typeface="Times New Roman" pitchFamily="18" charset="0"/>
                      </a:endParaRPr>
                    </a:p>
                  </a:txBody>
                  <a:tcPr/>
                </a:tc>
              </a:tr>
            </a:tbl>
          </a:graphicData>
        </a:graphic>
      </p:graphicFrame>
    </p:spTree>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7448" y="908720"/>
            <a:ext cx="9865096" cy="523220"/>
          </a:xfrm>
          <a:prstGeom prst="rect">
            <a:avLst/>
          </a:prstGeom>
        </p:spPr>
        <p:txBody>
          <a:bodyPr wrap="square">
            <a:spAutoFit/>
          </a:bodyPr>
          <a:lstStyle/>
          <a:p>
            <a:r>
              <a:rPr lang="ru-RU" sz="1400" dirty="0" smtClean="0"/>
              <a:t> </a:t>
            </a:r>
          </a:p>
          <a:p>
            <a:pPr lvl="0"/>
            <a:r>
              <a:rPr lang="ru-RU" sz="1400" dirty="0" smtClean="0"/>
              <a:t> </a:t>
            </a:r>
            <a:endParaRPr lang="ru-RU" sz="1400" dirty="0"/>
          </a:p>
        </p:txBody>
      </p:sp>
      <p:graphicFrame>
        <p:nvGraphicFramePr>
          <p:cNvPr id="3" name="Таблица 2"/>
          <p:cNvGraphicFramePr>
            <a:graphicFrameLocks noGrp="1"/>
          </p:cNvGraphicFramePr>
          <p:nvPr/>
        </p:nvGraphicFramePr>
        <p:xfrm>
          <a:off x="983432" y="1196751"/>
          <a:ext cx="10657184" cy="4874841"/>
        </p:xfrm>
        <a:graphic>
          <a:graphicData uri="http://schemas.openxmlformats.org/drawingml/2006/table">
            <a:tbl>
              <a:tblPr firstRow="1" bandRow="1">
                <a:tableStyleId>{5C22544A-7EE6-4342-B048-85BDC9FD1C3A}</a:tableStyleId>
              </a:tblPr>
              <a:tblGrid>
                <a:gridCol w="4896544"/>
                <a:gridCol w="5760640"/>
              </a:tblGrid>
              <a:tr h="1119852">
                <a:tc>
                  <a:txBody>
                    <a:bodyPr/>
                    <a:lstStyle/>
                    <a:p>
                      <a:pPr algn="ctr"/>
                      <a:r>
                        <a:rPr lang="ru-RU" sz="4800" dirty="0" smtClean="0">
                          <a:solidFill>
                            <a:schemeClr val="tx1"/>
                          </a:solidFill>
                          <a:latin typeface="Times New Roman" pitchFamily="18" charset="0"/>
                          <a:cs typeface="Times New Roman" pitchFamily="18" charset="0"/>
                        </a:rPr>
                        <a:t>СП 1</a:t>
                      </a:r>
                      <a:endParaRPr lang="ru-RU" sz="4800" dirty="0">
                        <a:solidFill>
                          <a:schemeClr val="tx1"/>
                        </a:solidFill>
                        <a:latin typeface="Times New Roman" pitchFamily="18" charset="0"/>
                        <a:cs typeface="Times New Roman" pitchFamily="18" charset="0"/>
                      </a:endParaRPr>
                    </a:p>
                  </a:txBody>
                  <a:tcPr/>
                </a:tc>
                <a:tc>
                  <a:txBody>
                    <a:bodyPr/>
                    <a:lstStyle/>
                    <a:p>
                      <a:pPr algn="ctr"/>
                      <a:r>
                        <a:rPr lang="ru-RU" sz="4800" dirty="0" smtClean="0">
                          <a:solidFill>
                            <a:schemeClr val="tx1"/>
                          </a:solidFill>
                          <a:latin typeface="Times New Roman" pitchFamily="18" charset="0"/>
                          <a:cs typeface="Times New Roman" pitchFamily="18" charset="0"/>
                        </a:rPr>
                        <a:t>СП 2</a:t>
                      </a:r>
                      <a:endParaRPr lang="ru-RU" sz="4800" dirty="0">
                        <a:solidFill>
                          <a:schemeClr val="tx1"/>
                        </a:solidFill>
                        <a:latin typeface="Times New Roman" pitchFamily="18" charset="0"/>
                        <a:cs typeface="Times New Roman" pitchFamily="18" charset="0"/>
                      </a:endParaRPr>
                    </a:p>
                  </a:txBody>
                  <a:tcPr/>
                </a:tc>
              </a:tr>
              <a:tr h="861425">
                <a:tc>
                  <a:txBody>
                    <a:bodyPr/>
                    <a:lstStyle/>
                    <a:p>
                      <a:r>
                        <a:rPr lang="ru-RU" sz="1800" kern="1200" dirty="0" smtClean="0">
                          <a:solidFill>
                            <a:schemeClr val="dk1"/>
                          </a:solidFill>
                          <a:latin typeface="Times New Roman" pitchFamily="18" charset="0"/>
                          <a:ea typeface="+mn-ea"/>
                          <a:cs typeface="Times New Roman" pitchFamily="18" charset="0"/>
                        </a:rPr>
                        <a:t>23.02.01</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Организация перевозок и управление на транспорте (по видам)</a:t>
                      </a:r>
                      <a:endParaRPr lang="ru-RU" dirty="0">
                        <a:latin typeface="Times New Roman" pitchFamily="18" charset="0"/>
                        <a:cs typeface="Times New Roman" pitchFamily="18" charset="0"/>
                      </a:endParaRPr>
                    </a:p>
                  </a:txBody>
                  <a:tcPr/>
                </a:tc>
                <a:tc>
                  <a:txBody>
                    <a:bodyPr/>
                    <a:lstStyle/>
                    <a:p>
                      <a:r>
                        <a:rPr lang="ru-RU" sz="1800" kern="1200" dirty="0" smtClean="0">
                          <a:solidFill>
                            <a:schemeClr val="dk1"/>
                          </a:solidFill>
                          <a:latin typeface="Times New Roman" pitchFamily="18" charset="0"/>
                          <a:ea typeface="+mn-ea"/>
                          <a:cs typeface="Times New Roman" pitchFamily="18" charset="0"/>
                        </a:rPr>
                        <a:t>11.02.01</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Радиоаппаратостроение</a:t>
                      </a:r>
                      <a:endParaRPr lang="ru-RU" dirty="0">
                        <a:latin typeface="Times New Roman" pitchFamily="18" charset="0"/>
                        <a:cs typeface="Times New Roman" pitchFamily="18" charset="0"/>
                      </a:endParaRPr>
                    </a:p>
                  </a:txBody>
                  <a:tcPr/>
                </a:tc>
              </a:tr>
              <a:tr h="8593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itchFamily="18" charset="0"/>
                          <a:cs typeface="Times New Roman" pitchFamily="18" charset="0"/>
                        </a:rPr>
                        <a:t>38.02.05 Товароведение и экспертиза качества потребительских товаров </a:t>
                      </a:r>
                    </a:p>
                    <a:p>
                      <a:endParaRPr lang="ru-RU" dirty="0">
                        <a:latin typeface="Times New Roman" pitchFamily="18" charset="0"/>
                        <a:cs typeface="Times New Roman" pitchFamily="18" charset="0"/>
                      </a:endParaRPr>
                    </a:p>
                  </a:txBody>
                  <a:tcPr/>
                </a:tc>
                <a:tc>
                  <a:txBody>
                    <a:bodyPr/>
                    <a:lstStyle/>
                    <a:p>
                      <a:r>
                        <a:rPr lang="ru-RU" sz="1800" kern="1200" dirty="0" smtClean="0">
                          <a:solidFill>
                            <a:schemeClr val="dk1"/>
                          </a:solidFill>
                          <a:latin typeface="Times New Roman" pitchFamily="18" charset="0"/>
                          <a:ea typeface="+mn-ea"/>
                          <a:cs typeface="Times New Roman" pitchFamily="18" charset="0"/>
                        </a:rPr>
                        <a:t>11.02.16</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Монтаж,  техническое обслуживание и ремонт электронных приборов и устройств</a:t>
                      </a:r>
                      <a:endParaRPr lang="ru-RU" dirty="0">
                        <a:latin typeface="Times New Roman" pitchFamily="18" charset="0"/>
                        <a:cs typeface="Times New Roman" pitchFamily="18" charset="0"/>
                      </a:endParaRPr>
                    </a:p>
                  </a:txBody>
                  <a:tcPr/>
                </a:tc>
              </a:tr>
              <a:tr h="859312">
                <a:tc>
                  <a:txBody>
                    <a:bodyPr/>
                    <a:lstStyle/>
                    <a:p>
                      <a:endParaRPr lang="ru-RU"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40.02.01 Право и</a:t>
                      </a:r>
                      <a:r>
                        <a:rPr lang="ru-RU" baseline="0" dirty="0" smtClean="0">
                          <a:latin typeface="Times New Roman" pitchFamily="18" charset="0"/>
                          <a:cs typeface="Times New Roman" pitchFamily="18" charset="0"/>
                        </a:rPr>
                        <a:t> организация социального обеспечения</a:t>
                      </a:r>
                      <a:endParaRPr lang="ru-RU" dirty="0">
                        <a:latin typeface="Times New Roman" pitchFamily="18" charset="0"/>
                        <a:cs typeface="Times New Roman" pitchFamily="18" charset="0"/>
                      </a:endParaRPr>
                    </a:p>
                  </a:txBody>
                  <a:tcPr/>
                </a:tc>
              </a:tr>
              <a:tr h="1119852">
                <a:tc>
                  <a:txBody>
                    <a:bodyPr/>
                    <a:lstStyle/>
                    <a:p>
                      <a:endParaRPr lang="ru-RU" dirty="0">
                        <a:latin typeface="Times New Roman" pitchFamily="18" charset="0"/>
                        <a:cs typeface="Times New Roman" pitchFamily="18" charset="0"/>
                      </a:endParaRPr>
                    </a:p>
                  </a:txBody>
                  <a:tcPr/>
                </a:tc>
                <a:tc>
                  <a:txBody>
                    <a:bodyPr/>
                    <a:lstStyle/>
                    <a:p>
                      <a:endParaRPr lang="ru-RU" dirty="0">
                        <a:latin typeface="Times New Roman" pitchFamily="18" charset="0"/>
                        <a:cs typeface="Times New Roman" pitchFamily="18" charset="0"/>
                      </a:endParaRPr>
                    </a:p>
                  </a:txBody>
                  <a:tcPr/>
                </a:tc>
              </a:tr>
            </a:tbl>
          </a:graphicData>
        </a:graphic>
      </p:graphicFrame>
      <p:sp>
        <p:nvSpPr>
          <p:cNvPr id="4" name="Заголовок 1"/>
          <p:cNvSpPr txBox="1">
            <a:spLocks/>
          </p:cNvSpPr>
          <p:nvPr/>
        </p:nvSpPr>
        <p:spPr>
          <a:xfrm>
            <a:off x="609600" y="274638"/>
            <a:ext cx="109728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200" b="1" i="0" u="none" strike="noStrike" kern="1200" cap="none" spc="330" normalizeH="0" baseline="0" noProof="0" dirty="0" smtClean="0">
                <a:ln>
                  <a:noFill/>
                </a:ln>
                <a:solidFill>
                  <a:srgbClr val="0F34D3"/>
                </a:solidFill>
                <a:effectLst/>
                <a:uLnTx/>
                <a:uFillTx/>
                <a:latin typeface="Times New Roman" pitchFamily="18" charset="0"/>
                <a:ea typeface="Dotum" panose="020B0600000101010101"/>
                <a:cs typeface="Times New Roman" pitchFamily="18" charset="0"/>
              </a:rPr>
              <a:t>Распределение аккредитуемых ООП по СП  </a:t>
            </a:r>
            <a:endParaRPr kumimoji="0" lang="ru-RU" sz="3200" b="1" i="0" u="none" strike="noStrike" kern="1200" cap="none" spc="330" normalizeH="0" baseline="0" noProof="0" dirty="0">
              <a:ln>
                <a:noFill/>
              </a:ln>
              <a:solidFill>
                <a:srgbClr val="0F34D3"/>
              </a:solidFill>
              <a:effectLst/>
              <a:uLnTx/>
              <a:uFillTx/>
              <a:latin typeface="Times New Roman" pitchFamily="18" charset="0"/>
              <a:ea typeface="Dotum" panose="020B0600000101010101"/>
              <a:cs typeface="Times New Roman" pitchFamily="18" charset="0"/>
            </a:endParaRPr>
          </a:p>
        </p:txBody>
      </p:sp>
    </p:spTree>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7448" y="908720"/>
            <a:ext cx="9865096" cy="523220"/>
          </a:xfrm>
          <a:prstGeom prst="rect">
            <a:avLst/>
          </a:prstGeom>
        </p:spPr>
        <p:txBody>
          <a:bodyPr wrap="square">
            <a:spAutoFit/>
          </a:bodyPr>
          <a:lstStyle/>
          <a:p>
            <a:r>
              <a:rPr lang="ru-RU" sz="1400" dirty="0" smtClean="0"/>
              <a:t> </a:t>
            </a:r>
          </a:p>
          <a:p>
            <a:pPr lvl="0"/>
            <a:r>
              <a:rPr lang="ru-RU" sz="1400" dirty="0" smtClean="0"/>
              <a:t> </a:t>
            </a:r>
            <a:endParaRPr lang="ru-RU" sz="1400" dirty="0"/>
          </a:p>
        </p:txBody>
      </p:sp>
      <p:graphicFrame>
        <p:nvGraphicFramePr>
          <p:cNvPr id="3" name="Таблица 2"/>
          <p:cNvGraphicFramePr>
            <a:graphicFrameLocks noGrp="1"/>
          </p:cNvGraphicFramePr>
          <p:nvPr/>
        </p:nvGraphicFramePr>
        <p:xfrm>
          <a:off x="335360" y="332657"/>
          <a:ext cx="11593288" cy="5709845"/>
        </p:xfrm>
        <a:graphic>
          <a:graphicData uri="http://schemas.openxmlformats.org/drawingml/2006/table">
            <a:tbl>
              <a:tblPr firstRow="1" bandRow="1">
                <a:tableStyleId>{5C22544A-7EE6-4342-B048-85BDC9FD1C3A}</a:tableStyleId>
              </a:tblPr>
              <a:tblGrid>
                <a:gridCol w="5472608"/>
                <a:gridCol w="6120680"/>
              </a:tblGrid>
              <a:tr h="576063">
                <a:tc>
                  <a:txBody>
                    <a:bodyPr/>
                    <a:lstStyle/>
                    <a:p>
                      <a:pPr algn="ctr"/>
                      <a:r>
                        <a:rPr lang="ru-RU" sz="4800" dirty="0" smtClean="0">
                          <a:solidFill>
                            <a:schemeClr val="tx1"/>
                          </a:solidFill>
                          <a:latin typeface="Times New Roman" pitchFamily="18" charset="0"/>
                          <a:cs typeface="Times New Roman" pitchFamily="18" charset="0"/>
                        </a:rPr>
                        <a:t>СП 3</a:t>
                      </a:r>
                      <a:endParaRPr lang="ru-RU" sz="4800" dirty="0">
                        <a:solidFill>
                          <a:schemeClr val="tx1"/>
                        </a:solidFill>
                        <a:latin typeface="Times New Roman" pitchFamily="18" charset="0"/>
                        <a:cs typeface="Times New Roman" pitchFamily="18" charset="0"/>
                      </a:endParaRPr>
                    </a:p>
                  </a:txBody>
                  <a:tcPr/>
                </a:tc>
                <a:tc>
                  <a:txBody>
                    <a:bodyPr/>
                    <a:lstStyle/>
                    <a:p>
                      <a:pPr algn="ctr"/>
                      <a:r>
                        <a:rPr lang="ru-RU" sz="4800" dirty="0" smtClean="0">
                          <a:solidFill>
                            <a:schemeClr val="tx1"/>
                          </a:solidFill>
                          <a:latin typeface="Times New Roman" pitchFamily="18" charset="0"/>
                          <a:cs typeface="Times New Roman" pitchFamily="18" charset="0"/>
                        </a:rPr>
                        <a:t>СП 4</a:t>
                      </a:r>
                      <a:endParaRPr lang="ru-RU" sz="4800" dirty="0">
                        <a:solidFill>
                          <a:schemeClr val="tx1"/>
                        </a:solidFill>
                        <a:latin typeface="Times New Roman" pitchFamily="18" charset="0"/>
                        <a:cs typeface="Times New Roman" pitchFamily="18" charset="0"/>
                      </a:endParaRPr>
                    </a:p>
                  </a:txBody>
                  <a:tcPr/>
                </a:tc>
              </a:tr>
              <a:tr h="905231">
                <a:tc>
                  <a:txBody>
                    <a:bodyPr/>
                    <a:lstStyle/>
                    <a:p>
                      <a:r>
                        <a:rPr lang="ru-RU" sz="1800" kern="1200" dirty="0" smtClean="0">
                          <a:solidFill>
                            <a:schemeClr val="dk1"/>
                          </a:solidFill>
                          <a:latin typeface="Times New Roman" pitchFamily="18" charset="0"/>
                          <a:ea typeface="+mn-ea"/>
                          <a:cs typeface="Times New Roman" pitchFamily="18" charset="0"/>
                        </a:rPr>
                        <a:t>21.02.05</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Земельно-имущественные отношения</a:t>
                      </a:r>
                      <a:endParaRPr lang="ru-RU" dirty="0">
                        <a:latin typeface="Times New Roman" pitchFamily="18" charset="0"/>
                        <a:cs typeface="Times New Roman" pitchFamily="18" charset="0"/>
                      </a:endParaRPr>
                    </a:p>
                  </a:txBody>
                  <a:tcPr/>
                </a:tc>
                <a:tc>
                  <a:txBody>
                    <a:bodyPr/>
                    <a:lstStyle/>
                    <a:p>
                      <a:r>
                        <a:rPr lang="ru-RU" sz="1800" kern="1200" dirty="0" smtClean="0">
                          <a:solidFill>
                            <a:schemeClr val="dk1"/>
                          </a:solidFill>
                          <a:latin typeface="Times New Roman" pitchFamily="18" charset="0"/>
                          <a:ea typeface="+mn-ea"/>
                          <a:cs typeface="Times New Roman" pitchFamily="18" charset="0"/>
                        </a:rPr>
                        <a:t>13.02.11</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Техническая эксплуатация и обслуживание электрического и электромеханического оборудования (по отраслям)</a:t>
                      </a:r>
                    </a:p>
                    <a:p>
                      <a:endParaRPr lang="ru-RU" sz="800" dirty="0">
                        <a:latin typeface="Times New Roman" pitchFamily="18" charset="0"/>
                        <a:cs typeface="Times New Roman" pitchFamily="18" charset="0"/>
                      </a:endParaRPr>
                    </a:p>
                  </a:txBody>
                  <a:tcPr/>
                </a:tc>
              </a:tr>
              <a:tr h="6501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Times New Roman" pitchFamily="18" charset="0"/>
                          <a:ea typeface="+mn-ea"/>
                          <a:cs typeface="Times New Roman" pitchFamily="18" charset="0"/>
                        </a:rPr>
                        <a:t>09.02.06</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Сетевое и системное администрирование</a:t>
                      </a:r>
                    </a:p>
                    <a:p>
                      <a:endParaRPr lang="ru-RU" dirty="0">
                        <a:latin typeface="Times New Roman" pitchFamily="18" charset="0"/>
                        <a:cs typeface="Times New Roman" pitchFamily="18" charset="0"/>
                      </a:endParaRPr>
                    </a:p>
                  </a:txBody>
                  <a:tcPr/>
                </a:tc>
                <a:tc>
                  <a:txBody>
                    <a:bodyPr/>
                    <a:lstStyle/>
                    <a:p>
                      <a:r>
                        <a:rPr lang="ru-RU" sz="1800" kern="1200" dirty="0" smtClean="0">
                          <a:solidFill>
                            <a:schemeClr val="dk1"/>
                          </a:solidFill>
                          <a:latin typeface="Times New Roman" pitchFamily="18" charset="0"/>
                          <a:ea typeface="+mn-ea"/>
                          <a:cs typeface="Times New Roman" pitchFamily="18" charset="0"/>
                        </a:rPr>
                        <a:t>15.02.12</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Монтаж, техническое обслуживание и ремонт промышленного оборудования (по отраслям)</a:t>
                      </a:r>
                    </a:p>
                    <a:p>
                      <a:endParaRPr lang="ru-RU" sz="800" dirty="0">
                        <a:latin typeface="Times New Roman" pitchFamily="18" charset="0"/>
                        <a:cs typeface="Times New Roman" pitchFamily="18" charset="0"/>
                      </a:endParaRPr>
                    </a:p>
                  </a:txBody>
                  <a:tcPr/>
                </a:tc>
              </a:tr>
              <a:tr h="6501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Times New Roman" pitchFamily="18" charset="0"/>
                          <a:ea typeface="+mn-ea"/>
                          <a:cs typeface="Times New Roman" pitchFamily="18" charset="0"/>
                        </a:rPr>
                        <a:t>38.02.03</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Операционная деятельность в логистике</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a:txBody>
                  <a:tcPr/>
                </a:tc>
                <a:tc>
                  <a:txBody>
                    <a:bodyPr/>
                    <a:lstStyle/>
                    <a:p>
                      <a:r>
                        <a:rPr lang="ru-RU" sz="1800" kern="1200" dirty="0" smtClean="0">
                          <a:solidFill>
                            <a:schemeClr val="dk1"/>
                          </a:solidFill>
                          <a:latin typeface="Times New Roman" pitchFamily="18" charset="0"/>
                          <a:ea typeface="+mn-ea"/>
                          <a:cs typeface="Times New Roman" pitchFamily="18" charset="0"/>
                        </a:rPr>
                        <a:t>15.02.13</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Техническое обслуживание и ремонт систем вентиляции и кондиционирования</a:t>
                      </a:r>
                    </a:p>
                    <a:p>
                      <a:endParaRPr lang="ru-RU" sz="800" dirty="0">
                        <a:latin typeface="Times New Roman" pitchFamily="18" charset="0"/>
                        <a:cs typeface="Times New Roman" pitchFamily="18" charset="0"/>
                      </a:endParaRPr>
                    </a:p>
                  </a:txBody>
                  <a:tcPr/>
                </a:tc>
              </a:tr>
              <a:tr h="650165">
                <a:tc>
                  <a:txBody>
                    <a:bodyPr/>
                    <a:lstStyle/>
                    <a:p>
                      <a:r>
                        <a:rPr lang="ru-RU" dirty="0" smtClean="0">
                          <a:latin typeface="Times New Roman" pitchFamily="18" charset="0"/>
                          <a:cs typeface="Times New Roman" pitchFamily="18" charset="0"/>
                        </a:rPr>
                        <a:t>38.02.01</a:t>
                      </a:r>
                      <a:r>
                        <a:rPr lang="ru-RU" baseline="0" dirty="0" smtClean="0">
                          <a:latin typeface="Times New Roman" pitchFamily="18" charset="0"/>
                          <a:cs typeface="Times New Roman" pitchFamily="18" charset="0"/>
                        </a:rPr>
                        <a:t> Экономика и бухгалтерский учет (по отраслям)</a:t>
                      </a:r>
                      <a:endParaRPr lang="ru-RU"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Times New Roman" pitchFamily="18" charset="0"/>
                          <a:ea typeface="+mn-ea"/>
                          <a:cs typeface="Times New Roman" pitchFamily="18" charset="0"/>
                        </a:rPr>
                        <a:t>18.02.12</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Технология аналитического контроля химических соединений</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a:txBody>
                  <a:tcPr/>
                </a:tc>
              </a:tr>
              <a:tr h="650165">
                <a:tc>
                  <a:txBody>
                    <a:bodyPr/>
                    <a:lstStyle/>
                    <a:p>
                      <a:r>
                        <a:rPr lang="ru-RU" dirty="0" smtClean="0">
                          <a:latin typeface="Times New Roman" pitchFamily="18" charset="0"/>
                          <a:cs typeface="Times New Roman" pitchFamily="18" charset="0"/>
                        </a:rPr>
                        <a:t>38.02.07 Банковское дело</a:t>
                      </a:r>
                      <a:endParaRPr lang="ru-RU" dirty="0">
                        <a:latin typeface="Times New Roman" pitchFamily="18" charset="0"/>
                        <a:cs typeface="Times New Roman" pitchFamily="18" charset="0"/>
                      </a:endParaRPr>
                    </a:p>
                  </a:txBody>
                  <a:tcPr/>
                </a:tc>
                <a:tc>
                  <a:txBody>
                    <a:bodyPr/>
                    <a:lstStyle/>
                    <a:p>
                      <a:r>
                        <a:rPr lang="ru-RU" sz="1800" kern="1200" dirty="0" smtClean="0">
                          <a:solidFill>
                            <a:schemeClr val="dk1"/>
                          </a:solidFill>
                          <a:latin typeface="Times New Roman" pitchFamily="18" charset="0"/>
                          <a:ea typeface="+mn-ea"/>
                          <a:cs typeface="Times New Roman" pitchFamily="18" charset="0"/>
                        </a:rPr>
                        <a:t>13.01.10</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Электромонтер по ремонту и обслуживанию электрооборудования (по </a:t>
                      </a:r>
                      <a:r>
                        <a:rPr lang="ru-RU" sz="1800" kern="1200" smtClean="0">
                          <a:solidFill>
                            <a:schemeClr val="dk1"/>
                          </a:solidFill>
                          <a:latin typeface="Times New Roman" pitchFamily="18" charset="0"/>
                          <a:ea typeface="+mn-ea"/>
                          <a:cs typeface="Times New Roman" pitchFamily="18" charset="0"/>
                        </a:rPr>
                        <a:t>отраслям)</a:t>
                      </a:r>
                    </a:p>
                    <a:p>
                      <a:endParaRPr lang="ru-RU" sz="800" dirty="0">
                        <a:latin typeface="Times New Roman" pitchFamily="18" charset="0"/>
                        <a:cs typeface="Times New Roman" pitchFamily="18" charset="0"/>
                      </a:endParaRPr>
                    </a:p>
                  </a:txBody>
                  <a:tcPr/>
                </a:tc>
              </a:tr>
              <a:tr h="650165">
                <a:tc>
                  <a:txBody>
                    <a:bodyPr/>
                    <a:lstStyle/>
                    <a:p>
                      <a:endParaRPr lang="ru-RU"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itchFamily="18" charset="0"/>
                          <a:cs typeface="Times New Roman" pitchFamily="18" charset="0"/>
                        </a:rPr>
                        <a:t>18.02.06</a:t>
                      </a:r>
                      <a:r>
                        <a:rPr lang="ru-RU" baseline="0" dirty="0" smtClean="0">
                          <a:latin typeface="Times New Roman" pitchFamily="18" charset="0"/>
                          <a:cs typeface="Times New Roman" pitchFamily="18" charset="0"/>
                        </a:rPr>
                        <a:t> Химическая технология органических веществ</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a:txBody>
                  <a:tcPr/>
                </a:tc>
              </a:tr>
            </a:tbl>
          </a:graphicData>
        </a:graphic>
      </p:graphicFrame>
    </p:spTree>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91344" y="548681"/>
          <a:ext cx="11737304" cy="5727533"/>
        </p:xfrm>
        <a:graphic>
          <a:graphicData uri="http://schemas.openxmlformats.org/drawingml/2006/table">
            <a:tbl>
              <a:tblPr firstRow="1" bandRow="1">
                <a:tableStyleId>{5C22544A-7EE6-4342-B048-85BDC9FD1C3A}</a:tableStyleId>
              </a:tblPr>
              <a:tblGrid>
                <a:gridCol w="7488832"/>
                <a:gridCol w="4248472"/>
              </a:tblGrid>
              <a:tr h="798069">
                <a:tc>
                  <a:txBody>
                    <a:bodyPr/>
                    <a:lstStyle/>
                    <a:p>
                      <a:pPr algn="ctr"/>
                      <a:r>
                        <a:rPr lang="ru-RU" sz="4800" dirty="0" smtClean="0">
                          <a:solidFill>
                            <a:schemeClr val="tx1"/>
                          </a:solidFill>
                          <a:latin typeface="Times New Roman" pitchFamily="18" charset="0"/>
                          <a:cs typeface="Times New Roman" pitchFamily="18" charset="0"/>
                        </a:rPr>
                        <a:t>СП 6</a:t>
                      </a:r>
                      <a:endParaRPr lang="ru-RU" sz="4800" dirty="0">
                        <a:solidFill>
                          <a:schemeClr val="tx1"/>
                        </a:solidFill>
                        <a:latin typeface="Times New Roman" pitchFamily="18" charset="0"/>
                        <a:cs typeface="Times New Roman" pitchFamily="18" charset="0"/>
                      </a:endParaRPr>
                    </a:p>
                  </a:txBody>
                  <a:tcPr/>
                </a:tc>
                <a:tc>
                  <a:txBody>
                    <a:bodyPr/>
                    <a:lstStyle/>
                    <a:p>
                      <a:pPr algn="ctr"/>
                      <a:r>
                        <a:rPr lang="ru-RU" sz="4800" dirty="0" smtClean="0">
                          <a:solidFill>
                            <a:schemeClr val="tx1"/>
                          </a:solidFill>
                          <a:latin typeface="Times New Roman" pitchFamily="18" charset="0"/>
                          <a:cs typeface="Times New Roman" pitchFamily="18" charset="0"/>
                        </a:rPr>
                        <a:t>СП 8</a:t>
                      </a:r>
                      <a:endParaRPr lang="ru-RU" sz="4800" dirty="0">
                        <a:solidFill>
                          <a:schemeClr val="tx1"/>
                        </a:solidFill>
                        <a:latin typeface="Times New Roman" pitchFamily="18" charset="0"/>
                        <a:cs typeface="Times New Roman" pitchFamily="18" charset="0"/>
                      </a:endParaRPr>
                    </a:p>
                  </a:txBody>
                  <a:tcPr/>
                </a:tc>
              </a:tr>
              <a:tr h="466696">
                <a:tc>
                  <a:txBody>
                    <a:bodyPr/>
                    <a:lstStyle/>
                    <a:p>
                      <a:r>
                        <a:rPr lang="ru-RU" sz="1800" kern="1200" dirty="0" smtClean="0">
                          <a:solidFill>
                            <a:schemeClr val="dk1"/>
                          </a:solidFill>
                          <a:latin typeface="Times New Roman" pitchFamily="18" charset="0"/>
                          <a:ea typeface="+mn-ea"/>
                          <a:cs typeface="Times New Roman" pitchFamily="18" charset="0"/>
                        </a:rPr>
                        <a:t>08.02.01</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Строительство и эксплуатация зданий и сооружений</a:t>
                      </a:r>
                    </a:p>
                    <a:p>
                      <a:endParaRPr lang="ru-RU" sz="800" dirty="0" smtClean="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43.01.02 Парикмахер</a:t>
                      </a:r>
                      <a:endParaRPr lang="ru-RU" dirty="0">
                        <a:latin typeface="Times New Roman" pitchFamily="18" charset="0"/>
                        <a:cs typeface="Times New Roman" pitchFamily="18" charset="0"/>
                      </a:endParaRPr>
                    </a:p>
                  </a:txBody>
                  <a:tcPr/>
                </a:tc>
              </a:tr>
              <a:tr h="466696">
                <a:tc>
                  <a:txBody>
                    <a:bodyPr/>
                    <a:lstStyle/>
                    <a:p>
                      <a:r>
                        <a:rPr lang="ru-RU" sz="1800" kern="1200" dirty="0" smtClean="0">
                          <a:solidFill>
                            <a:schemeClr val="dk1"/>
                          </a:solidFill>
                          <a:latin typeface="Times New Roman" pitchFamily="18" charset="0"/>
                          <a:ea typeface="+mn-ea"/>
                          <a:cs typeface="Times New Roman" pitchFamily="18" charset="0"/>
                        </a:rPr>
                        <a:t>08.02.08</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Монтаж и эксплуатация оборудования и систем газоснабжения</a:t>
                      </a:r>
                    </a:p>
                    <a:p>
                      <a:endParaRPr lang="ru-RU" sz="800"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43.02.14 Гостиничное дело</a:t>
                      </a:r>
                      <a:endParaRPr lang="ru-RU" dirty="0">
                        <a:latin typeface="Times New Roman" pitchFamily="18" charset="0"/>
                        <a:cs typeface="Times New Roman" pitchFamily="18" charset="0"/>
                      </a:endParaRPr>
                    </a:p>
                  </a:txBody>
                  <a:tcPr/>
                </a:tc>
              </a:tr>
              <a:tr h="466696">
                <a:tc>
                  <a:txBody>
                    <a:bodyPr/>
                    <a:lstStyle/>
                    <a:p>
                      <a:r>
                        <a:rPr lang="ru-RU" sz="1800" kern="1200" dirty="0" smtClean="0">
                          <a:solidFill>
                            <a:schemeClr val="dk1"/>
                          </a:solidFill>
                          <a:latin typeface="Times New Roman" pitchFamily="18" charset="0"/>
                          <a:ea typeface="+mn-ea"/>
                          <a:cs typeface="Times New Roman" pitchFamily="18" charset="0"/>
                        </a:rPr>
                        <a:t>19.02.08</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Технология мяса и мясных продуктов</a:t>
                      </a:r>
                    </a:p>
                    <a:p>
                      <a:endParaRPr lang="ru-RU" sz="8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Times New Roman" pitchFamily="18" charset="0"/>
                          <a:ea typeface="+mn-ea"/>
                          <a:cs typeface="Times New Roman" pitchFamily="18" charset="0"/>
                        </a:rPr>
                        <a:t>09.01.03</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Мастер по обработке цифровой информации</a:t>
                      </a:r>
                      <a:endParaRPr lang="ru-RU" dirty="0" smtClean="0">
                        <a:latin typeface="Times New Roman" pitchFamily="18" charset="0"/>
                        <a:cs typeface="Times New Roman" pitchFamily="18" charset="0"/>
                      </a:endParaRPr>
                    </a:p>
                  </a:txBody>
                  <a:tcPr/>
                </a:tc>
              </a:tr>
              <a:tr h="466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Times New Roman" pitchFamily="18" charset="0"/>
                          <a:ea typeface="+mn-ea"/>
                          <a:cs typeface="Times New Roman" pitchFamily="18" charset="0"/>
                        </a:rPr>
                        <a:t>35.02.12</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Садово-парковое и ландшафтное строительство</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800" dirty="0" smtClean="0">
                        <a:latin typeface="Times New Roman" pitchFamily="18" charset="0"/>
                        <a:cs typeface="Times New Roman" pitchFamily="18" charset="0"/>
                      </a:endParaRPr>
                    </a:p>
                  </a:txBody>
                  <a:tcPr/>
                </a:tc>
                <a:tc>
                  <a:txBody>
                    <a:bodyPr/>
                    <a:lstStyle/>
                    <a:p>
                      <a:endParaRPr lang="ru-RU" dirty="0">
                        <a:latin typeface="Times New Roman" pitchFamily="18" charset="0"/>
                        <a:cs typeface="Times New Roman" pitchFamily="18" charset="0"/>
                      </a:endParaRPr>
                    </a:p>
                  </a:txBody>
                  <a:tcPr/>
                </a:tc>
              </a:tr>
              <a:tr h="466696">
                <a:tc>
                  <a:txBody>
                    <a:bodyPr/>
                    <a:lstStyle/>
                    <a:p>
                      <a:r>
                        <a:rPr lang="ru-RU" sz="1800" kern="1200" dirty="0" smtClean="0">
                          <a:solidFill>
                            <a:schemeClr val="dk1"/>
                          </a:solidFill>
                          <a:latin typeface="Times New Roman" pitchFamily="18" charset="0"/>
                          <a:ea typeface="+mn-ea"/>
                          <a:cs typeface="Times New Roman" pitchFamily="18" charset="0"/>
                        </a:rPr>
                        <a:t>08.01.24</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Мастер столярно-плотничных, паркетных и стекольных работ</a:t>
                      </a:r>
                    </a:p>
                    <a:p>
                      <a:endParaRPr lang="ru-RU" sz="800" dirty="0">
                        <a:latin typeface="Times New Roman" pitchFamily="18" charset="0"/>
                        <a:cs typeface="Times New Roman" pitchFamily="18" charset="0"/>
                      </a:endParaRPr>
                    </a:p>
                  </a:txBody>
                  <a:tcPr/>
                </a:tc>
                <a:tc>
                  <a:txBody>
                    <a:bodyPr/>
                    <a:lstStyle/>
                    <a:p>
                      <a:endParaRPr lang="ru-RU" dirty="0">
                        <a:latin typeface="Times New Roman" pitchFamily="18" charset="0"/>
                        <a:cs typeface="Times New Roman" pitchFamily="18" charset="0"/>
                      </a:endParaRPr>
                    </a:p>
                  </a:txBody>
                  <a:tcPr/>
                </a:tc>
              </a:tr>
              <a:tr h="729213">
                <a:tc>
                  <a:txBody>
                    <a:bodyPr/>
                    <a:lstStyle/>
                    <a:p>
                      <a:r>
                        <a:rPr lang="ru-RU" sz="1800" kern="1200" dirty="0" smtClean="0">
                          <a:solidFill>
                            <a:schemeClr val="dk1"/>
                          </a:solidFill>
                          <a:latin typeface="Times New Roman" pitchFamily="18" charset="0"/>
                          <a:ea typeface="+mn-ea"/>
                          <a:cs typeface="Times New Roman" pitchFamily="18" charset="0"/>
                        </a:rPr>
                        <a:t>08.01.26</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Мастер по ремонту и обслуживанию инженерных систем жилищно-коммунального хозяйства</a:t>
                      </a:r>
                    </a:p>
                    <a:p>
                      <a:endParaRPr lang="ru-RU" sz="800" dirty="0">
                        <a:latin typeface="Times New Roman" pitchFamily="18" charset="0"/>
                        <a:cs typeface="Times New Roman" pitchFamily="18" charset="0"/>
                      </a:endParaRPr>
                    </a:p>
                  </a:txBody>
                  <a:tcPr/>
                </a:tc>
                <a:tc>
                  <a:txBody>
                    <a:bodyPr/>
                    <a:lstStyle/>
                    <a:p>
                      <a:endParaRPr lang="ru-RU" dirty="0">
                        <a:latin typeface="Times New Roman" pitchFamily="18" charset="0"/>
                        <a:cs typeface="Times New Roman" pitchFamily="18" charset="0"/>
                      </a:endParaRPr>
                    </a:p>
                  </a:txBody>
                  <a:tcPr/>
                </a:tc>
              </a:tr>
              <a:tr h="399035">
                <a:tc>
                  <a:txBody>
                    <a:bodyPr/>
                    <a:lstStyle/>
                    <a:p>
                      <a:r>
                        <a:rPr lang="ru-RU" sz="1800" kern="1200" dirty="0" smtClean="0">
                          <a:solidFill>
                            <a:schemeClr val="dk1"/>
                          </a:solidFill>
                          <a:latin typeface="Times New Roman" pitchFamily="18" charset="0"/>
                          <a:ea typeface="+mn-ea"/>
                          <a:cs typeface="Times New Roman" pitchFamily="18" charset="0"/>
                        </a:rPr>
                        <a:t>43.01.09</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Повар, кондитер</a:t>
                      </a:r>
                      <a:endParaRPr lang="ru-RU" dirty="0">
                        <a:latin typeface="Times New Roman" pitchFamily="18" charset="0"/>
                        <a:cs typeface="Times New Roman" pitchFamily="18" charset="0"/>
                      </a:endParaRPr>
                    </a:p>
                  </a:txBody>
                  <a:tcPr/>
                </a:tc>
                <a:tc>
                  <a:txBody>
                    <a:bodyPr/>
                    <a:lstStyle/>
                    <a:p>
                      <a:endParaRPr lang="ru-RU" dirty="0">
                        <a:latin typeface="Times New Roman" pitchFamily="18" charset="0"/>
                        <a:cs typeface="Times New Roman" pitchFamily="18" charset="0"/>
                      </a:endParaRPr>
                    </a:p>
                  </a:txBody>
                  <a:tcPr/>
                </a:tc>
              </a:tr>
              <a:tr h="475744">
                <a:tc>
                  <a:txBody>
                    <a:bodyPr/>
                    <a:lstStyle/>
                    <a:p>
                      <a:r>
                        <a:rPr lang="ru-RU" dirty="0" smtClean="0">
                          <a:latin typeface="Times New Roman" pitchFamily="18" charset="0"/>
                          <a:cs typeface="Times New Roman" pitchFamily="18" charset="0"/>
                        </a:rPr>
                        <a:t>43.01.07</a:t>
                      </a:r>
                      <a:r>
                        <a:rPr lang="ru-RU" baseline="0"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Слесарь по эксплуатации и ремонту газового оборудования</a:t>
                      </a:r>
                    </a:p>
                    <a:p>
                      <a:endParaRPr lang="ru-RU" sz="800" dirty="0">
                        <a:latin typeface="Times New Roman" pitchFamily="18" charset="0"/>
                        <a:cs typeface="Times New Roman" pitchFamily="18" charset="0"/>
                      </a:endParaRPr>
                    </a:p>
                  </a:txBody>
                  <a:tcPr/>
                </a:tc>
                <a:tc>
                  <a:txBody>
                    <a:bodyPr/>
                    <a:lstStyle/>
                    <a:p>
                      <a:endParaRPr lang="ru-RU" dirty="0">
                        <a:latin typeface="Times New Roman" pitchFamily="18" charset="0"/>
                        <a:cs typeface="Times New Roman" pitchFamily="18" charset="0"/>
                      </a:endParaRPr>
                    </a:p>
                  </a:txBody>
                  <a:tcPr/>
                </a:tc>
              </a:tr>
              <a:tr h="665058">
                <a:tc>
                  <a:txBody>
                    <a:bodyPr/>
                    <a:lstStyle/>
                    <a:p>
                      <a:r>
                        <a:rPr lang="ru-RU" dirty="0" smtClean="0">
                          <a:latin typeface="Times New Roman" pitchFamily="18" charset="0"/>
                          <a:cs typeface="Times New Roman" pitchFamily="18" charset="0"/>
                        </a:rPr>
                        <a:t>35.02.15 Кинология</a:t>
                      </a:r>
                      <a:endParaRPr lang="ru-RU" dirty="0">
                        <a:latin typeface="Times New Roman" pitchFamily="18" charset="0"/>
                        <a:cs typeface="Times New Roman" pitchFamily="18" charset="0"/>
                      </a:endParaRPr>
                    </a:p>
                  </a:txBody>
                  <a:tcPr/>
                </a:tc>
                <a:tc>
                  <a:txBody>
                    <a:bodyPr/>
                    <a:lstStyle/>
                    <a:p>
                      <a:endParaRPr lang="ru-RU" dirty="0">
                        <a:latin typeface="Times New Roman" pitchFamily="18" charset="0"/>
                        <a:cs typeface="Times New Roman" pitchFamily="18" charset="0"/>
                      </a:endParaRPr>
                    </a:p>
                  </a:txBody>
                  <a:tcPr/>
                </a:tc>
              </a:tr>
            </a:tbl>
          </a:graphicData>
        </a:graphic>
      </p:graphicFrame>
    </p:spTree>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91344" y="404663"/>
          <a:ext cx="11521280" cy="6159937"/>
        </p:xfrm>
        <a:graphic>
          <a:graphicData uri="http://schemas.openxmlformats.org/drawingml/2006/table">
            <a:tbl>
              <a:tblPr firstRow="1" bandRow="1">
                <a:tableStyleId>{5C22544A-7EE6-4342-B048-85BDC9FD1C3A}</a:tableStyleId>
              </a:tblPr>
              <a:tblGrid>
                <a:gridCol w="11521280"/>
              </a:tblGrid>
              <a:tr h="1080121">
                <a:tc>
                  <a:txBody>
                    <a:bodyPr/>
                    <a:lstStyle/>
                    <a:p>
                      <a:pPr algn="ctr"/>
                      <a:r>
                        <a:rPr lang="ru-RU" sz="4800" dirty="0" smtClean="0">
                          <a:solidFill>
                            <a:schemeClr val="tx1"/>
                          </a:solidFill>
                          <a:latin typeface="Times New Roman" pitchFamily="18" charset="0"/>
                          <a:cs typeface="Times New Roman" pitchFamily="18" charset="0"/>
                        </a:rPr>
                        <a:t>ГСП </a:t>
                      </a:r>
                      <a:endParaRPr lang="ru-RU" sz="4800" dirty="0">
                        <a:solidFill>
                          <a:schemeClr val="tx1"/>
                        </a:solidFill>
                        <a:latin typeface="Times New Roman" pitchFamily="18" charset="0"/>
                        <a:cs typeface="Times New Roman" pitchFamily="18" charset="0"/>
                      </a:endParaRPr>
                    </a:p>
                  </a:txBody>
                  <a:tcPr/>
                </a:tc>
              </a:tr>
              <a:tr h="350613">
                <a:tc>
                  <a:txBody>
                    <a:bodyPr/>
                    <a:lstStyle/>
                    <a:p>
                      <a:r>
                        <a:rPr lang="ru-RU" sz="1800" kern="1200" dirty="0" smtClean="0">
                          <a:solidFill>
                            <a:schemeClr val="dk1"/>
                          </a:solidFill>
                          <a:latin typeface="Times New Roman" pitchFamily="18" charset="0"/>
                          <a:ea typeface="+mn-ea"/>
                          <a:cs typeface="Times New Roman" pitchFamily="18" charset="0"/>
                        </a:rPr>
                        <a:t>09.02.07</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Информационные системы и программирование</a:t>
                      </a:r>
                    </a:p>
                    <a:p>
                      <a:endParaRPr lang="ru-RU" sz="800" dirty="0">
                        <a:latin typeface="Times New Roman" pitchFamily="18" charset="0"/>
                        <a:cs typeface="Times New Roman" pitchFamily="18" charset="0"/>
                      </a:endParaRPr>
                    </a:p>
                  </a:txBody>
                  <a:tcPr/>
                </a:tc>
              </a:tr>
              <a:tr h="271015">
                <a:tc>
                  <a:txBody>
                    <a:bodyPr/>
                    <a:lstStyle/>
                    <a:p>
                      <a:r>
                        <a:rPr lang="ru-RU" sz="1800" kern="1200" dirty="0" smtClean="0">
                          <a:solidFill>
                            <a:schemeClr val="dk1"/>
                          </a:solidFill>
                          <a:latin typeface="Times New Roman" pitchFamily="18" charset="0"/>
                          <a:ea typeface="+mn-ea"/>
                          <a:cs typeface="Times New Roman" pitchFamily="18" charset="0"/>
                        </a:rPr>
                        <a:t>11.02.15</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Инфокоммуникационные сети и системы связи</a:t>
                      </a:r>
                    </a:p>
                    <a:p>
                      <a:endParaRPr lang="ru-RU" sz="800" dirty="0">
                        <a:latin typeface="Times New Roman" pitchFamily="18" charset="0"/>
                        <a:cs typeface="Times New Roman" pitchFamily="18" charset="0"/>
                      </a:endParaRPr>
                    </a:p>
                  </a:txBody>
                  <a:tcPr/>
                </a:tc>
              </a:tr>
              <a:tr h="369249">
                <a:tc>
                  <a:txBody>
                    <a:bodyPr/>
                    <a:lstStyle/>
                    <a:p>
                      <a:r>
                        <a:rPr lang="ru-RU" sz="1800" kern="1200" dirty="0" smtClean="0">
                          <a:solidFill>
                            <a:schemeClr val="dk1"/>
                          </a:solidFill>
                          <a:latin typeface="Times New Roman" pitchFamily="18" charset="0"/>
                          <a:ea typeface="+mn-ea"/>
                          <a:cs typeface="Times New Roman" pitchFamily="18" charset="0"/>
                        </a:rPr>
                        <a:t>23.02.07</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Техническое обслуживание и ремонт двигателей, систем и агрегатов автомобилей </a:t>
                      </a:r>
                    </a:p>
                    <a:p>
                      <a:endParaRPr lang="ru-RU" sz="800" dirty="0">
                        <a:latin typeface="Times New Roman" pitchFamily="18" charset="0"/>
                        <a:cs typeface="Times New Roman" pitchFamily="18" charset="0"/>
                      </a:endParaRPr>
                    </a:p>
                  </a:txBody>
                  <a:tcPr/>
                </a:tc>
              </a:tr>
              <a:tr h="320132">
                <a:tc>
                  <a:txBody>
                    <a:bodyPr/>
                    <a:lstStyle/>
                    <a:p>
                      <a:r>
                        <a:rPr lang="ru-RU" sz="1800" kern="1200" dirty="0" smtClean="0">
                          <a:solidFill>
                            <a:schemeClr val="dk1"/>
                          </a:solidFill>
                          <a:latin typeface="Times New Roman" pitchFamily="18" charset="0"/>
                          <a:ea typeface="+mn-ea"/>
                          <a:cs typeface="Times New Roman" pitchFamily="18" charset="0"/>
                        </a:rPr>
                        <a:t>43.02.15</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Поварское и кондитерское дело</a:t>
                      </a:r>
                    </a:p>
                    <a:p>
                      <a:endParaRPr lang="ru-RU" sz="800" dirty="0">
                        <a:latin typeface="Times New Roman" pitchFamily="18" charset="0"/>
                        <a:cs typeface="Times New Roman" pitchFamily="18" charset="0"/>
                      </a:endParaRPr>
                    </a:p>
                  </a:txBody>
                  <a:tcPr/>
                </a:tc>
              </a:tr>
              <a:tr h="415944">
                <a:tc>
                  <a:txBody>
                    <a:bodyPr/>
                    <a:lstStyle/>
                    <a:p>
                      <a:r>
                        <a:rPr lang="ru-RU" sz="1800" kern="1200" dirty="0" smtClean="0">
                          <a:solidFill>
                            <a:schemeClr val="dk1"/>
                          </a:solidFill>
                          <a:latin typeface="Times New Roman" pitchFamily="18" charset="0"/>
                          <a:ea typeface="+mn-ea"/>
                          <a:cs typeface="Times New Roman" pitchFamily="18" charset="0"/>
                        </a:rPr>
                        <a:t>23.01.17</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Мастер по ремонту и обслуживанию автомобилей</a:t>
                      </a:r>
                    </a:p>
                    <a:p>
                      <a:endParaRPr lang="ru-RU" sz="800" dirty="0">
                        <a:latin typeface="Times New Roman" pitchFamily="18" charset="0"/>
                        <a:cs typeface="Times New Roman" pitchFamily="18" charset="0"/>
                      </a:endParaRPr>
                    </a:p>
                  </a:txBody>
                  <a:tcPr/>
                </a:tc>
              </a:tr>
              <a:tr h="544016">
                <a:tc>
                  <a:txBody>
                    <a:bodyPr/>
                    <a:lstStyle/>
                    <a:p>
                      <a:r>
                        <a:rPr lang="ru-RU" dirty="0" smtClean="0">
                          <a:latin typeface="Times New Roman" pitchFamily="18" charset="0"/>
                          <a:cs typeface="Times New Roman" pitchFamily="18" charset="0"/>
                        </a:rPr>
                        <a:t>08.02.05 Строительство и эксплуатация автомобильных дорог и аэродромов</a:t>
                      </a:r>
                    </a:p>
                    <a:p>
                      <a:endParaRPr lang="ru-RU" sz="800" dirty="0">
                        <a:latin typeface="Times New Roman" pitchFamily="18" charset="0"/>
                        <a:cs typeface="Times New Roman" pitchFamily="18" charset="0"/>
                      </a:endParaRPr>
                    </a:p>
                  </a:txBody>
                  <a:tcPr/>
                </a:tc>
              </a:tr>
              <a:tr h="5459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Times New Roman" pitchFamily="18" charset="0"/>
                          <a:ea typeface="+mn-ea"/>
                          <a:cs typeface="Times New Roman" pitchFamily="18" charset="0"/>
                        </a:rPr>
                        <a:t>15.02.15</a:t>
                      </a:r>
                      <a:r>
                        <a:rPr lang="ru-RU" sz="1800" kern="1200" baseline="0" dirty="0" smtClean="0">
                          <a:solidFill>
                            <a:schemeClr val="dk1"/>
                          </a:solidFill>
                          <a:latin typeface="Times New Roman" pitchFamily="18" charset="0"/>
                          <a:ea typeface="+mn-ea"/>
                          <a:cs typeface="Times New Roman" pitchFamily="18" charset="0"/>
                        </a:rPr>
                        <a:t> </a:t>
                      </a:r>
                      <a:r>
                        <a:rPr lang="ru-RU" sz="1800" kern="1200" dirty="0" smtClean="0">
                          <a:solidFill>
                            <a:schemeClr val="dk1"/>
                          </a:solidFill>
                          <a:latin typeface="Times New Roman" pitchFamily="18" charset="0"/>
                          <a:ea typeface="+mn-ea"/>
                          <a:cs typeface="Times New Roman" pitchFamily="18" charset="0"/>
                        </a:rPr>
                        <a:t>Технология металлообрабатывающего производства</a:t>
                      </a:r>
                      <a:endParaRPr lang="ru-RU" sz="1800" dirty="0" smtClean="0">
                        <a:latin typeface="Times New Roman" pitchFamily="18" charset="0"/>
                        <a:cs typeface="Times New Roman" pitchFamily="18" charset="0"/>
                      </a:endParaRPr>
                    </a:p>
                    <a:p>
                      <a:endParaRPr lang="ru-RU" sz="800" dirty="0">
                        <a:latin typeface="Times New Roman" pitchFamily="18" charset="0"/>
                        <a:cs typeface="Times New Roman" pitchFamily="18" charset="0"/>
                      </a:endParaRPr>
                    </a:p>
                  </a:txBody>
                  <a:tcPr/>
                </a:tc>
              </a:tr>
              <a:tr h="4404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11.02.08 Средства связи с подвижными объектами</a:t>
                      </a:r>
                    </a:p>
                    <a:p>
                      <a:endParaRPr lang="ru-RU" sz="800" dirty="0">
                        <a:latin typeface="Times New Roman" pitchFamily="18" charset="0"/>
                        <a:cs typeface="Times New Roman" pitchFamily="18" charset="0"/>
                      </a:endParaRPr>
                    </a:p>
                  </a:txBody>
                  <a:tcPr/>
                </a:tc>
              </a:tr>
              <a:tr h="432048">
                <a:tc>
                  <a:txBody>
                    <a:bodyPr/>
                    <a:lstStyle/>
                    <a:p>
                      <a:r>
                        <a:rPr lang="ru-RU" dirty="0" smtClean="0">
                          <a:latin typeface="Times New Roman" pitchFamily="18" charset="0"/>
                          <a:cs typeface="Times New Roman" pitchFamily="18" charset="0"/>
                        </a:rPr>
                        <a:t>19.02.10 Технология продукции общественного питания</a:t>
                      </a:r>
                    </a:p>
                    <a:p>
                      <a:endParaRPr lang="ru-RU" sz="800" dirty="0">
                        <a:latin typeface="Times New Roman" pitchFamily="18" charset="0"/>
                        <a:cs typeface="Times New Roman" pitchFamily="18" charset="0"/>
                      </a:endParaRPr>
                    </a:p>
                  </a:txBody>
                  <a:tcPr/>
                </a:tc>
              </a:tr>
              <a:tr h="576064">
                <a:tc>
                  <a:txBody>
                    <a:bodyPr/>
                    <a:lstStyle/>
                    <a:p>
                      <a:r>
                        <a:rPr lang="ru-RU" dirty="0" smtClean="0">
                          <a:latin typeface="Times New Roman" pitchFamily="18" charset="0"/>
                          <a:cs typeface="Times New Roman" pitchFamily="18" charset="0"/>
                        </a:rPr>
                        <a:t>23.02.03 Техническое обслуживание и ремонт автомобильного транспорта</a:t>
                      </a:r>
                      <a:endParaRPr lang="ru-RU" dirty="0">
                        <a:latin typeface="Times New Roman" pitchFamily="18" charset="0"/>
                        <a:cs typeface="Times New Roman" pitchFamily="18" charset="0"/>
                      </a:endParaRPr>
                    </a:p>
                  </a:txBody>
                  <a:tcPr/>
                </a:tc>
              </a:tr>
            </a:tbl>
          </a:graphicData>
        </a:graphic>
      </p:graphicFrame>
    </p:spTree>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0" y="1412776"/>
            <a:ext cx="9144000" cy="4278094"/>
          </a:xfrm>
          <a:prstGeom prst="rect">
            <a:avLst/>
          </a:prstGeom>
          <a:noFill/>
        </p:spPr>
        <p:txBody>
          <a:bodyPr wrap="square" rtlCol="0">
            <a:spAutoFit/>
          </a:bodyPr>
          <a:lstStyle/>
          <a:p>
            <a:pPr algn="ctr"/>
            <a:endParaRPr lang="en-US" sz="3200" b="1" dirty="0" smtClean="0">
              <a:solidFill>
                <a:srgbClr val="002060"/>
              </a:solidFill>
              <a:latin typeface="DejaVu Serif Condensed" panose="02060606050605020204" pitchFamily="18" charset="0"/>
              <a:ea typeface="DejaVu Serif Condensed" panose="02060606050605020204" pitchFamily="18" charset="0"/>
              <a:hlinkClick r:id="rId2"/>
            </a:endParaRPr>
          </a:p>
          <a:p>
            <a:pPr algn="ctr"/>
            <a:r>
              <a:rPr lang="ru-RU" sz="4000" dirty="0" smtClean="0">
                <a:solidFill>
                  <a:schemeClr val="tx1">
                    <a:lumMod val="95000"/>
                    <a:lumOff val="5000"/>
                  </a:schemeClr>
                </a:solidFill>
                <a:latin typeface="Times New Roman" pitchFamily="18" charset="0"/>
                <a:ea typeface="DejaVu Serif Condensed" panose="02060606050605020204" pitchFamily="18" charset="0"/>
                <a:cs typeface="Times New Roman" pitchFamily="18" charset="0"/>
                <a:hlinkClick r:id="rId2"/>
              </a:rPr>
              <a:t>Круглова Татьяна Анатольевна,</a:t>
            </a:r>
          </a:p>
          <a:p>
            <a:pPr algn="ctr"/>
            <a:endParaRPr lang="ru-RU" sz="4000" dirty="0" smtClean="0">
              <a:solidFill>
                <a:schemeClr val="tx1">
                  <a:lumMod val="95000"/>
                  <a:lumOff val="5000"/>
                </a:schemeClr>
              </a:solidFill>
              <a:latin typeface="Times New Roman" pitchFamily="18" charset="0"/>
              <a:ea typeface="DejaVu Serif Condensed" panose="02060606050605020204" pitchFamily="18" charset="0"/>
              <a:cs typeface="Times New Roman" pitchFamily="18" charset="0"/>
              <a:hlinkClick r:id="rId2"/>
            </a:endParaRPr>
          </a:p>
          <a:p>
            <a:pPr algn="ctr"/>
            <a:r>
              <a:rPr lang="en-US" sz="3200" b="1" dirty="0" smtClean="0">
                <a:solidFill>
                  <a:srgbClr val="002060"/>
                </a:solidFill>
                <a:latin typeface="DejaVu Serif Condensed" panose="02060606050605020204" pitchFamily="18" charset="0"/>
                <a:ea typeface="DejaVu Serif Condensed" panose="02060606050605020204" pitchFamily="18" charset="0"/>
                <a:hlinkClick r:id="rId2"/>
              </a:rPr>
              <a:t>kruglova-65@yandex.ru</a:t>
            </a:r>
            <a:endParaRPr lang="en-US" sz="3200" b="1" dirty="0" smtClean="0">
              <a:solidFill>
                <a:srgbClr val="002060"/>
              </a:solidFill>
              <a:latin typeface="DejaVu Serif Condensed" panose="02060606050605020204" pitchFamily="18" charset="0"/>
              <a:ea typeface="DejaVu Serif Condensed" panose="02060606050605020204" pitchFamily="18" charset="0"/>
            </a:endParaRPr>
          </a:p>
          <a:p>
            <a:pPr algn="ctr"/>
            <a:endParaRPr lang="en-US" sz="3200" b="1" dirty="0" smtClean="0">
              <a:solidFill>
                <a:srgbClr val="002060"/>
              </a:solidFill>
              <a:latin typeface="DejaVu Serif Condensed" panose="02060606050605020204" pitchFamily="18" charset="0"/>
              <a:ea typeface="DejaVu Serif Condensed" panose="02060606050605020204" pitchFamily="18" charset="0"/>
            </a:endParaRPr>
          </a:p>
          <a:p>
            <a:pPr algn="ctr"/>
            <a:r>
              <a:rPr lang="en-US" sz="3200" b="1" dirty="0" smtClean="0">
                <a:solidFill>
                  <a:srgbClr val="002060"/>
                </a:solidFill>
                <a:latin typeface="DejaVu Serif Condensed" panose="02060606050605020204" pitchFamily="18" charset="0"/>
                <a:ea typeface="DejaVu Serif Condensed" panose="02060606050605020204" pitchFamily="18" charset="0"/>
              </a:rPr>
              <a:t>8-903-015-23-53</a:t>
            </a:r>
          </a:p>
          <a:p>
            <a:pPr algn="ctr"/>
            <a:endParaRPr lang="ru-RU" sz="3200" b="1" dirty="0" smtClean="0">
              <a:solidFill>
                <a:srgbClr val="002060"/>
              </a:solidFill>
              <a:latin typeface="DejaVu Serif Condensed" panose="02060606050605020204" pitchFamily="18" charset="0"/>
              <a:ea typeface="DejaVu Serif Condensed" panose="02060606050605020204" pitchFamily="18" charset="0"/>
            </a:endParaRPr>
          </a:p>
          <a:p>
            <a:pPr algn="ctr"/>
            <a:r>
              <a:rPr lang="ru-RU" sz="3200" b="1" dirty="0" smtClean="0">
                <a:solidFill>
                  <a:srgbClr val="002060"/>
                </a:solidFill>
                <a:latin typeface="DejaVu Serif Condensed" panose="02060606050605020204" pitchFamily="18" charset="0"/>
                <a:ea typeface="DejaVu Serif Condensed" panose="02060606050605020204" pitchFamily="18" charset="0"/>
              </a:rPr>
              <a:t>СПАСИБО </a:t>
            </a:r>
            <a:r>
              <a:rPr lang="ru-RU" sz="3200" b="1" dirty="0">
                <a:solidFill>
                  <a:srgbClr val="002060"/>
                </a:solidFill>
                <a:latin typeface="DejaVu Serif Condensed" panose="02060606050605020204" pitchFamily="18" charset="0"/>
                <a:ea typeface="DejaVu Serif Condensed" panose="02060606050605020204" pitchFamily="18" charset="0"/>
              </a:rPr>
              <a:t>ЗА ВНИМАНИЕ!</a:t>
            </a:r>
          </a:p>
        </p:txBody>
      </p:sp>
      <p:pic>
        <p:nvPicPr>
          <p:cNvPr id="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847528" y="332656"/>
            <a:ext cx="972616" cy="92304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Прямоугольник 4"/>
          <p:cNvSpPr/>
          <p:nvPr/>
        </p:nvSpPr>
        <p:spPr>
          <a:xfrm>
            <a:off x="3071664" y="548680"/>
            <a:ext cx="8496944" cy="523220"/>
          </a:xfrm>
          <a:prstGeom prst="rect">
            <a:avLst/>
          </a:prstGeom>
        </p:spPr>
        <p:txBody>
          <a:bodyPr wrap="square">
            <a:spAutoFit/>
          </a:bodyPr>
          <a:lstStyle/>
          <a:p>
            <a:pPr algn="ctr"/>
            <a:r>
              <a:rPr lang="ru-RU" sz="2800" b="1" spc="330" dirty="0" smtClean="0">
                <a:solidFill>
                  <a:srgbClr val="0F34D3"/>
                </a:solidFill>
                <a:latin typeface="Times New Roman" pitchFamily="18" charset="0"/>
                <a:ea typeface="Dotum" panose="020B0600000101010101"/>
                <a:cs typeface="Times New Roman" pitchFamily="18" charset="0"/>
              </a:rPr>
              <a:t>ГБПОУ МО «Щелковский колледж»</a:t>
            </a:r>
          </a:p>
        </p:txBody>
      </p:sp>
    </p:spTree>
    <p:extLst>
      <p:ext uri="{BB962C8B-B14F-4D97-AF65-F5344CB8AC3E}">
        <p14:creationId xmlns="" xmlns:p14="http://schemas.microsoft.com/office/powerpoint/2010/main" val="416541335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922114"/>
          </a:xfrm>
        </p:spPr>
        <p:txBody>
          <a:bodyPr/>
          <a:lstStyle/>
          <a:p>
            <a:r>
              <a:rPr lang="ru-RU" b="1" spc="330" dirty="0" smtClean="0">
                <a:solidFill>
                  <a:srgbClr val="0F34D3"/>
                </a:solidFill>
                <a:latin typeface="Times New Roman" pitchFamily="18" charset="0"/>
                <a:ea typeface="Dotum" panose="020B0600000101010101"/>
                <a:cs typeface="Times New Roman" pitchFamily="18" charset="0"/>
              </a:rPr>
              <a:t> </a:t>
            </a:r>
            <a:r>
              <a:rPr lang="ru-RU" sz="2800" b="1" spc="330" dirty="0" smtClean="0">
                <a:solidFill>
                  <a:srgbClr val="0F34D3"/>
                </a:solidFill>
                <a:latin typeface="Times New Roman" pitchFamily="18" charset="0"/>
                <a:ea typeface="Dotum" panose="020B0600000101010101"/>
                <a:cs typeface="Times New Roman" pitchFamily="18" charset="0"/>
              </a:rPr>
              <a:t>ГБПОУ МО «Щелковский колледж»</a:t>
            </a:r>
            <a:endParaRPr lang="ru-RU" sz="2800" dirty="0"/>
          </a:p>
        </p:txBody>
      </p:sp>
      <p:sp>
        <p:nvSpPr>
          <p:cNvPr id="3" name="Содержимое 2"/>
          <p:cNvSpPr>
            <a:spLocks noGrp="1"/>
          </p:cNvSpPr>
          <p:nvPr>
            <p:ph idx="1"/>
          </p:nvPr>
        </p:nvSpPr>
        <p:spPr>
          <a:xfrm>
            <a:off x="263352" y="1268760"/>
            <a:ext cx="11319048" cy="5184575"/>
          </a:xfrm>
        </p:spPr>
        <p:txBody>
          <a:bodyPr>
            <a:noAutofit/>
          </a:bodyPr>
          <a:lstStyle/>
          <a:p>
            <a:pPr marL="0" indent="536575" algn="just" fontAlgn="base">
              <a:buNone/>
            </a:pPr>
            <a:r>
              <a:rPr lang="ru-RU" sz="4000" b="1" dirty="0" smtClean="0">
                <a:solidFill>
                  <a:srgbClr val="00B050"/>
                </a:solidFill>
                <a:latin typeface="Times New Roman" pitchFamily="18" charset="0"/>
                <a:cs typeface="Times New Roman" pitchFamily="18" charset="0"/>
              </a:rPr>
              <a:t>Об этом должны знать студенты: </a:t>
            </a:r>
          </a:p>
          <a:p>
            <a:pPr marL="0" indent="536575" algn="just" fontAlgn="base">
              <a:lnSpc>
                <a:spcPct val="150000"/>
              </a:lnSpc>
              <a:spcBef>
                <a:spcPts val="0"/>
              </a:spcBef>
              <a:buNone/>
            </a:pPr>
            <a:r>
              <a:rPr lang="ru-RU" sz="2800" b="1" dirty="0" smtClean="0">
                <a:solidFill>
                  <a:srgbClr val="C00000"/>
                </a:solidFill>
                <a:latin typeface="Times New Roman" pitchFamily="18" charset="0"/>
                <a:cs typeface="Times New Roman" pitchFamily="18" charset="0"/>
              </a:rPr>
              <a:t>Государственная аккредитация подтверждает право образовательного учреждения выдавать в установленном порядке документы государственного образца об уровне образования и (или) квалификации по аккредитованным образовательным программам!!! </a:t>
            </a:r>
          </a:p>
          <a:p>
            <a:pPr marL="0" indent="536575" algn="just" fontAlgn="base">
              <a:lnSpc>
                <a:spcPct val="150000"/>
              </a:lnSpc>
              <a:spcBef>
                <a:spcPts val="0"/>
              </a:spcBef>
              <a:buNone/>
            </a:pPr>
            <a:r>
              <a:rPr lang="ru-RU" sz="2800" b="1" dirty="0" smtClean="0">
                <a:solidFill>
                  <a:srgbClr val="C00000"/>
                </a:solidFill>
                <a:latin typeface="Times New Roman" pitchFamily="18" charset="0"/>
                <a:cs typeface="Times New Roman" pitchFamily="18" charset="0"/>
              </a:rPr>
              <a:t>Это и является основной целью прохождения процедуры государственной аккредитации!!! </a:t>
            </a:r>
          </a:p>
          <a:p>
            <a:endParaRPr lang="ru-RU" sz="1400"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15480" y="188640"/>
            <a:ext cx="972616" cy="92304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spc="330" dirty="0" smtClean="0">
                <a:solidFill>
                  <a:srgbClr val="0F34D3"/>
                </a:solidFill>
                <a:latin typeface="Times New Roman" pitchFamily="18" charset="0"/>
                <a:ea typeface="Dotum" panose="020B0600000101010101"/>
                <a:cs typeface="Times New Roman" pitchFamily="18" charset="0"/>
              </a:rPr>
              <a:t>                ГБПОУ МО «Щелковский колледж»</a:t>
            </a:r>
            <a:endParaRPr lang="ru-RU" sz="3600" dirty="0"/>
          </a:p>
        </p:txBody>
      </p:sp>
      <p:sp>
        <p:nvSpPr>
          <p:cNvPr id="3" name="Содержимое 2"/>
          <p:cNvSpPr>
            <a:spLocks noGrp="1"/>
          </p:cNvSpPr>
          <p:nvPr>
            <p:ph idx="1"/>
          </p:nvPr>
        </p:nvSpPr>
        <p:spPr>
          <a:xfrm>
            <a:off x="263352" y="1268760"/>
            <a:ext cx="11737304" cy="5472608"/>
          </a:xfrm>
        </p:spPr>
        <p:txBody>
          <a:bodyPr>
            <a:noAutofit/>
          </a:bodyPr>
          <a:lstStyle/>
          <a:p>
            <a:pPr marL="0" indent="446088" algn="just" fontAlgn="base">
              <a:buNone/>
            </a:pPr>
            <a:endParaRPr lang="ru-RU" sz="1000" b="1" dirty="0" smtClean="0">
              <a:solidFill>
                <a:srgbClr val="00B050"/>
              </a:solidFill>
              <a:latin typeface="Times New Roman" pitchFamily="18" charset="0"/>
              <a:cs typeface="Times New Roman" pitchFamily="18" charset="0"/>
            </a:endParaRPr>
          </a:p>
          <a:p>
            <a:pPr marL="0" indent="446088" algn="just" fontAlgn="base">
              <a:buNone/>
            </a:pPr>
            <a:r>
              <a:rPr lang="ru-RU" sz="1800" b="1" dirty="0" smtClean="0">
                <a:solidFill>
                  <a:srgbClr val="00B050"/>
                </a:solidFill>
                <a:latin typeface="Times New Roman" pitchFamily="18" charset="0"/>
                <a:cs typeface="Times New Roman" pitchFamily="18" charset="0"/>
              </a:rPr>
              <a:t>Сложность в прохождении данной процедуры заключается в отсутствии опыта специалистов образовательных учреждений «на местах», которые могли бы взять на себя обязательства по обеспечению данной процедуры. </a:t>
            </a:r>
          </a:p>
          <a:p>
            <a:pPr marL="0" indent="446088" algn="just" fontAlgn="base">
              <a:buNone/>
            </a:pPr>
            <a:r>
              <a:rPr lang="ru-RU" sz="1800" dirty="0" smtClean="0">
                <a:latin typeface="Times New Roman" pitchFamily="18" charset="0"/>
                <a:cs typeface="Times New Roman" pitchFamily="18" charset="0"/>
              </a:rPr>
              <a:t>При осуществлении государственной аккредитации образовательного учреждения проводится аккредитационная экспертиза следующих видов:</a:t>
            </a:r>
          </a:p>
          <a:p>
            <a:pPr marL="0" indent="446088" algn="just" fontAlgn="base">
              <a:buNone/>
            </a:pPr>
            <a:r>
              <a:rPr lang="ru-RU" sz="1800" b="1" dirty="0" smtClean="0">
                <a:solidFill>
                  <a:srgbClr val="C00000"/>
                </a:solidFill>
                <a:latin typeface="Times New Roman" pitchFamily="18" charset="0"/>
                <a:cs typeface="Times New Roman" pitchFamily="18" charset="0"/>
              </a:rPr>
              <a:t>-экспертиза соответствия содержания и качества подготовки обучающихся и выпускников образовательного учреждения по заявленным для государственной аккредитации образовательным программам федеральным государственным образовательным стандартам или федеральным государственным требованиям;</a:t>
            </a:r>
          </a:p>
          <a:p>
            <a:pPr marL="0" indent="446088" algn="just" fontAlgn="base">
              <a:buNone/>
            </a:pPr>
            <a:r>
              <a:rPr lang="ru-RU" sz="1800" dirty="0" smtClean="0">
                <a:latin typeface="Times New Roman" pitchFamily="18" charset="0"/>
                <a:cs typeface="Times New Roman" pitchFamily="18" charset="0"/>
              </a:rPr>
              <a:t>-экспертиза показателей деятельности образовательного учреждения, необходимых для определения его типа и вида.</a:t>
            </a:r>
          </a:p>
          <a:p>
            <a:pPr marL="0" indent="446088" algn="just" fontAlgn="base">
              <a:buNone/>
            </a:pPr>
            <a:r>
              <a:rPr lang="ru-RU" sz="1800" b="1" dirty="0" smtClean="0">
                <a:latin typeface="Times New Roman" pitchFamily="18" charset="0"/>
                <a:cs typeface="Times New Roman" pitchFamily="18" charset="0"/>
              </a:rPr>
              <a:t>Специфика прохождения процедуры государственной аккредитации и ее переоформления</a:t>
            </a:r>
            <a:endParaRPr lang="ru-RU" sz="1800" dirty="0" smtClean="0">
              <a:latin typeface="Times New Roman" pitchFamily="18" charset="0"/>
              <a:cs typeface="Times New Roman" pitchFamily="18" charset="0"/>
            </a:endParaRPr>
          </a:p>
          <a:p>
            <a:pPr marL="0" indent="446088" algn="just" fontAlgn="base">
              <a:buNone/>
            </a:pPr>
            <a:r>
              <a:rPr lang="ru-RU" sz="1800" dirty="0" smtClean="0">
                <a:latin typeface="Times New Roman" pitchFamily="18" charset="0"/>
                <a:cs typeface="Times New Roman" pitchFamily="18" charset="0"/>
              </a:rPr>
              <a:t>Документы на государственную аккредитацию либо ее переоформление подаются образовательным учреждением в соответствии с действующим законодательством в аккредитационный орган.   </a:t>
            </a:r>
          </a:p>
          <a:p>
            <a:pPr marL="0" indent="446088" algn="just" fontAlgn="base">
              <a:buNone/>
            </a:pPr>
            <a:r>
              <a:rPr lang="ru-RU" sz="1800" dirty="0" smtClean="0">
                <a:latin typeface="Times New Roman" pitchFamily="18" charset="0"/>
                <a:cs typeface="Times New Roman" pitchFamily="18" charset="0"/>
              </a:rPr>
              <a:t>Срок процедуры государственной аккредитации составляет </a:t>
            </a:r>
            <a:r>
              <a:rPr lang="ru-RU" sz="1800" b="1" dirty="0" smtClean="0">
                <a:latin typeface="Times New Roman" pitchFamily="18" charset="0"/>
                <a:cs typeface="Times New Roman" pitchFamily="18" charset="0"/>
              </a:rPr>
              <a:t>105 дней. </a:t>
            </a:r>
            <a:endParaRPr lang="ru-RU" sz="1800" dirty="0" smtClean="0">
              <a:latin typeface="Times New Roman" pitchFamily="18" charset="0"/>
              <a:cs typeface="Times New Roman" pitchFamily="18" charset="0"/>
            </a:endParaRPr>
          </a:p>
          <a:p>
            <a:pPr marL="0" indent="446088" algn="just" fontAlgn="base">
              <a:buNone/>
            </a:pPr>
            <a:r>
              <a:rPr lang="ru-RU" sz="1800" b="1" dirty="0" smtClean="0">
                <a:latin typeface="Times New Roman" pitchFamily="18" charset="0"/>
                <a:cs typeface="Times New Roman" pitchFamily="18" charset="0"/>
              </a:rPr>
              <a:t>Срок действия свидетельства о государственной аккредитации</a:t>
            </a:r>
            <a:endParaRPr lang="ru-RU" sz="1800" dirty="0" smtClean="0">
              <a:latin typeface="Times New Roman" pitchFamily="18" charset="0"/>
              <a:cs typeface="Times New Roman" pitchFamily="18" charset="0"/>
            </a:endParaRPr>
          </a:p>
          <a:p>
            <a:pPr marL="0" indent="446088" algn="just" fontAlgn="base">
              <a:buNone/>
            </a:pPr>
            <a:r>
              <a:rPr lang="ru-RU" sz="1800" dirty="0" smtClean="0">
                <a:latin typeface="Times New Roman" pitchFamily="18" charset="0"/>
                <a:cs typeface="Times New Roman" pitchFamily="18" charset="0"/>
              </a:rPr>
              <a:t>-6 лет для образовательного учреждения среднего профессионального образования </a:t>
            </a:r>
          </a:p>
          <a:p>
            <a:pPr marL="0" indent="446088" algn="just"/>
            <a:endParaRPr lang="ru-RU" sz="1600" dirty="0"/>
          </a:p>
        </p:txBody>
      </p:sp>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87488" y="332656"/>
            <a:ext cx="972616" cy="92304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127448" y="2739933"/>
            <a:ext cx="1029714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551384" y="908720"/>
            <a:ext cx="10225136" cy="369332"/>
          </a:xfrm>
          <a:prstGeom prst="rect">
            <a:avLst/>
          </a:prstGeom>
          <a:noFill/>
        </p:spPr>
        <p:txBody>
          <a:bodyPr wrap="square" rtlCol="0">
            <a:spAutoFit/>
          </a:bodyPr>
          <a:lstStyle/>
          <a:p>
            <a:endParaRPr lang="ru-RU" dirty="0"/>
          </a:p>
        </p:txBody>
      </p:sp>
      <p:sp>
        <p:nvSpPr>
          <p:cNvPr id="4" name="Прямоугольник 3"/>
          <p:cNvSpPr/>
          <p:nvPr/>
        </p:nvSpPr>
        <p:spPr>
          <a:xfrm>
            <a:off x="263352" y="1340768"/>
            <a:ext cx="11737304" cy="5201424"/>
          </a:xfrm>
          <a:prstGeom prst="rect">
            <a:avLst/>
          </a:prstGeom>
        </p:spPr>
        <p:txBody>
          <a:bodyPr wrap="square">
            <a:spAutoFit/>
          </a:bodyPr>
          <a:lstStyle/>
          <a:p>
            <a:pPr algn="ctr"/>
            <a:r>
              <a:rPr lang="ru-RU" sz="2400" b="1" dirty="0" smtClean="0">
                <a:latin typeface="Times New Roman" pitchFamily="18" charset="0"/>
                <a:cs typeface="Times New Roman" pitchFamily="18" charset="0"/>
              </a:rPr>
              <a:t>Подготовка к государственной аккредитации</a:t>
            </a:r>
          </a:p>
          <a:p>
            <a:pPr indent="446088"/>
            <a:r>
              <a:rPr lang="ru-RU" sz="2400" b="1" dirty="0" smtClean="0">
                <a:latin typeface="Times New Roman" pitchFamily="18" charset="0"/>
                <a:cs typeface="Times New Roman" pitchFamily="18" charset="0"/>
              </a:rPr>
              <a:t> </a:t>
            </a:r>
          </a:p>
          <a:p>
            <a:pPr indent="446088"/>
            <a:r>
              <a:rPr lang="ru-RU" sz="2400" b="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подготовка заявления на государственную аккредитацию;</a:t>
            </a:r>
          </a:p>
          <a:p>
            <a:pPr indent="446088"/>
            <a:r>
              <a:rPr lang="ru-RU" sz="2400" dirty="0" smtClean="0">
                <a:latin typeface="Times New Roman" pitchFamily="18" charset="0"/>
                <a:cs typeface="Times New Roman" pitchFamily="18" charset="0"/>
              </a:rPr>
              <a:t> - справки по ОПОП (по форме приказа № 667 от 06 июля 2015 года), кадровых справок</a:t>
            </a:r>
          </a:p>
          <a:p>
            <a:pPr indent="446088"/>
            <a:r>
              <a:rPr lang="ru-RU" sz="2400" dirty="0" smtClean="0">
                <a:latin typeface="Times New Roman" pitchFamily="18" charset="0"/>
                <a:cs typeface="Times New Roman" pitchFamily="18" charset="0"/>
              </a:rPr>
              <a:t> приведение в соответствие и полной комплектации ОПОП (пояснительная записка + учебные планы + РПД+ РППМ + ФОС), </a:t>
            </a:r>
          </a:p>
          <a:p>
            <a:pPr lvl="0" indent="446088">
              <a:buFontTx/>
              <a:buChar char="-"/>
            </a:pPr>
            <a:r>
              <a:rPr lang="ru-RU" sz="2400" dirty="0" smtClean="0">
                <a:latin typeface="Times New Roman" pitchFamily="18" charset="0"/>
                <a:cs typeface="Times New Roman" pitchFamily="18" charset="0"/>
              </a:rPr>
              <a:t>размещение актуальной информации на сайте – 100 %</a:t>
            </a:r>
          </a:p>
          <a:p>
            <a:pPr indent="446088"/>
            <a:r>
              <a:rPr lang="ru-RU" sz="2400" dirty="0" smtClean="0">
                <a:latin typeface="Times New Roman" pitchFamily="18" charset="0"/>
                <a:cs typeface="Times New Roman" pitchFamily="18" charset="0"/>
              </a:rPr>
              <a:t> (приказ Минобрнауки России от 09.11.2016 г. № 1385 «Об утверждении перечней документов и материалов, необходимых для проведения аккредитационной экспертизы с выездом (без выезда) в организацию, осуществляющую образовательную деятельность или ее филиал».)</a:t>
            </a:r>
          </a:p>
          <a:p>
            <a:pPr lvl="0" eaLnBrk="0" fontAlgn="base" hangingPunct="0">
              <a:spcBef>
                <a:spcPct val="0"/>
              </a:spcBef>
              <a:spcAft>
                <a:spcPct val="0"/>
              </a:spcAft>
            </a:pPr>
            <a:endParaRPr lang="ru-RU" sz="4400" dirty="0" smtClean="0">
              <a:latin typeface="Arial" pitchFamily="34" charset="0"/>
              <a:cs typeface="Arial" pitchFamily="34" charset="0"/>
            </a:endParaRPr>
          </a:p>
        </p:txBody>
      </p:sp>
      <p:pic>
        <p:nvPicPr>
          <p:cNvPr id="5"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59496" y="188640"/>
            <a:ext cx="972616" cy="92304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Прямоугольник 5"/>
          <p:cNvSpPr/>
          <p:nvPr/>
        </p:nvSpPr>
        <p:spPr>
          <a:xfrm>
            <a:off x="2783632" y="260648"/>
            <a:ext cx="7632848" cy="523220"/>
          </a:xfrm>
          <a:prstGeom prst="rect">
            <a:avLst/>
          </a:prstGeom>
        </p:spPr>
        <p:txBody>
          <a:bodyPr wrap="square">
            <a:spAutoFit/>
          </a:bodyPr>
          <a:lstStyle/>
          <a:p>
            <a:r>
              <a:rPr lang="ru-RU" sz="2800" b="1" spc="330" dirty="0" smtClean="0">
                <a:solidFill>
                  <a:srgbClr val="0F34D3"/>
                </a:solidFill>
                <a:latin typeface="Times New Roman" pitchFamily="18" charset="0"/>
                <a:ea typeface="Dotum" panose="020B0600000101010101"/>
                <a:cs typeface="Times New Roman" pitchFamily="18" charset="0"/>
              </a:rPr>
              <a:t>ГБПОУ МО «Щелковский колледж»</a:t>
            </a:r>
            <a:endParaRPr lang="ru-RU" sz="2800" b="1" spc="330" dirty="0">
              <a:solidFill>
                <a:srgbClr val="0F34D3"/>
              </a:solidFill>
              <a:latin typeface="Times New Roman" pitchFamily="18" charset="0"/>
              <a:ea typeface="Dotum" panose="020B0600000101010101"/>
              <a:cs typeface="Times New Roman" pitchFamily="18" charset="0"/>
            </a:endParaRPr>
          </a:p>
        </p:txBody>
      </p:sp>
    </p:spTree>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127448" y="2739933"/>
            <a:ext cx="1029714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551384" y="908720"/>
            <a:ext cx="10225136" cy="369332"/>
          </a:xfrm>
          <a:prstGeom prst="rect">
            <a:avLst/>
          </a:prstGeom>
          <a:noFill/>
        </p:spPr>
        <p:txBody>
          <a:bodyPr wrap="square" rtlCol="0">
            <a:spAutoFit/>
          </a:bodyPr>
          <a:lstStyle/>
          <a:p>
            <a:endParaRPr lang="ru-RU" dirty="0"/>
          </a:p>
        </p:txBody>
      </p:sp>
      <p:pic>
        <p:nvPicPr>
          <p:cNvPr id="5"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59496" y="188640"/>
            <a:ext cx="972616" cy="92304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Прямоугольник 5"/>
          <p:cNvSpPr/>
          <p:nvPr/>
        </p:nvSpPr>
        <p:spPr>
          <a:xfrm>
            <a:off x="2711624" y="260648"/>
            <a:ext cx="7632848" cy="523220"/>
          </a:xfrm>
          <a:prstGeom prst="rect">
            <a:avLst/>
          </a:prstGeom>
        </p:spPr>
        <p:txBody>
          <a:bodyPr wrap="square">
            <a:spAutoFit/>
          </a:bodyPr>
          <a:lstStyle/>
          <a:p>
            <a:r>
              <a:rPr lang="ru-RU" sz="2800" b="1" spc="330" dirty="0" smtClean="0">
                <a:solidFill>
                  <a:srgbClr val="0F34D3"/>
                </a:solidFill>
                <a:latin typeface="Times New Roman" pitchFamily="18" charset="0"/>
                <a:ea typeface="Dotum" panose="020B0600000101010101"/>
                <a:cs typeface="Times New Roman" pitchFamily="18" charset="0"/>
              </a:rPr>
              <a:t>ГБПОУ МО «Щелковский колледж»</a:t>
            </a:r>
            <a:endParaRPr lang="ru-RU" sz="2800" b="1" spc="330" dirty="0">
              <a:solidFill>
                <a:srgbClr val="0F34D3"/>
              </a:solidFill>
              <a:latin typeface="Times New Roman" pitchFamily="18" charset="0"/>
              <a:ea typeface="Dotum" panose="020B0600000101010101"/>
              <a:cs typeface="Times New Roman" pitchFamily="18" charset="0"/>
            </a:endParaRPr>
          </a:p>
        </p:txBody>
      </p:sp>
      <p:sp>
        <p:nvSpPr>
          <p:cNvPr id="7" name="TextBox 6"/>
          <p:cNvSpPr txBox="1"/>
          <p:nvPr/>
        </p:nvSpPr>
        <p:spPr>
          <a:xfrm>
            <a:off x="191344" y="1268760"/>
            <a:ext cx="11665296" cy="5170646"/>
          </a:xfrm>
          <a:prstGeom prst="rect">
            <a:avLst/>
          </a:prstGeom>
          <a:noFill/>
        </p:spPr>
        <p:txBody>
          <a:bodyPr wrap="square" rtlCol="0">
            <a:spAutoFit/>
          </a:bodyPr>
          <a:lstStyle/>
          <a:p>
            <a:pPr indent="446088"/>
            <a:r>
              <a:rPr lang="ru-RU" sz="2400" i="1" dirty="0" smtClean="0">
                <a:latin typeface="Times New Roman" pitchFamily="18" charset="0"/>
                <a:cs typeface="Times New Roman" pitchFamily="18" charset="0"/>
              </a:rPr>
              <a:t>Что требуется ?</a:t>
            </a:r>
          </a:p>
          <a:p>
            <a:pPr indent="446088"/>
            <a:endParaRPr lang="ru-RU" sz="2400" dirty="0" smtClean="0">
              <a:latin typeface="Times New Roman" pitchFamily="18" charset="0"/>
              <a:cs typeface="Times New Roman" pitchFamily="18" charset="0"/>
            </a:endParaRPr>
          </a:p>
          <a:p>
            <a:pPr indent="446088"/>
            <a:r>
              <a:rPr lang="ru-RU" sz="2400" dirty="0" smtClean="0">
                <a:latin typeface="Times New Roman" pitchFamily="18" charset="0"/>
                <a:cs typeface="Times New Roman" pitchFamily="18" charset="0"/>
              </a:rPr>
              <a:t> Заполнение форм справок:</a:t>
            </a:r>
          </a:p>
          <a:p>
            <a:pPr indent="446088"/>
            <a:endParaRPr lang="ru-RU" sz="1000" dirty="0" smtClean="0">
              <a:latin typeface="Times New Roman" pitchFamily="18" charset="0"/>
              <a:cs typeface="Times New Roman" pitchFamily="18" charset="0"/>
            </a:endParaRPr>
          </a:p>
          <a:p>
            <a:pPr indent="536575"/>
            <a:r>
              <a:rPr lang="ru-RU" sz="2400" dirty="0" smtClean="0">
                <a:latin typeface="Times New Roman" pitchFamily="18" charset="0"/>
                <a:cs typeface="Times New Roman" pitchFamily="18" charset="0"/>
              </a:rPr>
              <a:t>- по каждой реализуемой ОПОП  </a:t>
            </a:r>
          </a:p>
          <a:p>
            <a:pPr indent="446088">
              <a:buFontTx/>
              <a:buChar char="-"/>
            </a:pPr>
            <a:endParaRPr lang="ru-RU" sz="800" dirty="0" smtClean="0">
              <a:latin typeface="Times New Roman" pitchFamily="18" charset="0"/>
              <a:cs typeface="Times New Roman" pitchFamily="18" charset="0"/>
            </a:endParaRPr>
          </a:p>
          <a:p>
            <a:pPr indent="446088">
              <a:buFontTx/>
              <a:buChar char="-"/>
            </a:pPr>
            <a:r>
              <a:rPr lang="ru-RU" sz="2400" dirty="0" smtClean="0">
                <a:latin typeface="Times New Roman" pitchFamily="18" charset="0"/>
                <a:cs typeface="Times New Roman" pitchFamily="18" charset="0"/>
              </a:rPr>
              <a:t> о наличии кадров по каждой ОПОП </a:t>
            </a:r>
          </a:p>
          <a:p>
            <a:pPr indent="446088">
              <a:buFontTx/>
              <a:buChar char="-"/>
            </a:pPr>
            <a:endParaRPr lang="ru-RU" sz="800" dirty="0" smtClean="0">
              <a:latin typeface="Times New Roman" pitchFamily="18" charset="0"/>
              <a:cs typeface="Times New Roman" pitchFamily="18" charset="0"/>
            </a:endParaRPr>
          </a:p>
          <a:p>
            <a:pPr indent="446088"/>
            <a:r>
              <a:rPr lang="ru-RU" sz="2400" dirty="0" smtClean="0">
                <a:latin typeface="Times New Roman" pitchFamily="18" charset="0"/>
                <a:cs typeface="Times New Roman" pitchFamily="18" charset="0"/>
              </a:rPr>
              <a:t>-  о материально-техническом обеспечении ОПОП</a:t>
            </a:r>
          </a:p>
          <a:p>
            <a:pPr indent="446088"/>
            <a:endParaRPr lang="ru-RU" sz="800" dirty="0" smtClean="0">
              <a:latin typeface="Times New Roman" pitchFamily="18" charset="0"/>
              <a:cs typeface="Times New Roman" pitchFamily="18" charset="0"/>
            </a:endParaRPr>
          </a:p>
          <a:p>
            <a:pPr indent="446088"/>
            <a:r>
              <a:rPr lang="ru-RU" sz="2400" dirty="0" smtClean="0">
                <a:latin typeface="Times New Roman" pitchFamily="18" charset="0"/>
                <a:cs typeface="Times New Roman" pitchFamily="18" charset="0"/>
              </a:rPr>
              <a:t> - о привлекаемых к образовательном процессу работодателях</a:t>
            </a:r>
          </a:p>
          <a:p>
            <a:pPr indent="446088"/>
            <a:endParaRPr lang="ru-RU" sz="800" dirty="0" smtClean="0">
              <a:latin typeface="Times New Roman" pitchFamily="18" charset="0"/>
              <a:cs typeface="Times New Roman" pitchFamily="18" charset="0"/>
            </a:endParaRPr>
          </a:p>
          <a:p>
            <a:pPr indent="446088"/>
            <a:r>
              <a:rPr lang="ru-RU" sz="2400" dirty="0" smtClean="0">
                <a:solidFill>
                  <a:srgbClr val="FF0000"/>
                </a:solidFill>
                <a:latin typeface="Times New Roman" pitchFamily="18" charset="0"/>
                <a:cs typeface="Times New Roman" pitchFamily="18" charset="0"/>
              </a:rPr>
              <a:t> Полный комплект ОПОП по каждому году набора?!</a:t>
            </a:r>
          </a:p>
          <a:p>
            <a:pPr indent="446088"/>
            <a:endParaRPr lang="ru-RU" sz="2400" dirty="0" smtClean="0">
              <a:solidFill>
                <a:srgbClr val="FF0000"/>
              </a:solidFill>
              <a:latin typeface="Times New Roman" pitchFamily="18" charset="0"/>
              <a:cs typeface="Times New Roman" pitchFamily="18" charset="0"/>
            </a:endParaRPr>
          </a:p>
          <a:p>
            <a:pPr indent="446088"/>
            <a:r>
              <a:rPr lang="ru-RU" sz="2400" dirty="0" smtClean="0">
                <a:latin typeface="Times New Roman" pitchFamily="18" charset="0"/>
                <a:cs typeface="Times New Roman" pitchFamily="18" charset="0"/>
              </a:rPr>
              <a:t> Актуализированная информация на сайте</a:t>
            </a:r>
          </a:p>
          <a:p>
            <a:pPr indent="446088"/>
            <a:endParaRPr lang="ru-RU" sz="2400" dirty="0" smtClean="0">
              <a:latin typeface="Times New Roman" pitchFamily="18" charset="0"/>
              <a:cs typeface="Times New Roman" pitchFamily="18" charset="0"/>
            </a:endParaRPr>
          </a:p>
          <a:p>
            <a:pPr indent="446088"/>
            <a:r>
              <a:rPr lang="ru-RU" sz="2400" dirty="0" smtClean="0">
                <a:latin typeface="Times New Roman" pitchFamily="18" charset="0"/>
                <a:cs typeface="Times New Roman" pitchFamily="18" charset="0"/>
              </a:rPr>
              <a:t> Подготовка документов по описи в бумажном и электронном виде</a:t>
            </a:r>
            <a:endParaRPr lang="ru-RU" sz="2400" dirty="0">
              <a:latin typeface="Times New Roman" pitchFamily="18" charset="0"/>
              <a:cs typeface="Times New Roman" pitchFamily="18" charset="0"/>
            </a:endParaRPr>
          </a:p>
        </p:txBody>
      </p:sp>
    </p:spTree>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412776"/>
            <a:ext cx="9144000" cy="1077218"/>
          </a:xfrm>
          <a:prstGeom prst="rect">
            <a:avLst/>
          </a:prstGeom>
          <a:noFill/>
        </p:spPr>
        <p:txBody>
          <a:bodyPr wrap="square" rtlCol="0">
            <a:spAutoFit/>
          </a:bodyPr>
          <a:lstStyle/>
          <a:p>
            <a:pPr algn="ctr"/>
            <a:endParaRPr lang="en-US" sz="3200" b="1" dirty="0" smtClean="0">
              <a:solidFill>
                <a:srgbClr val="002060"/>
              </a:solidFill>
              <a:latin typeface="DejaVu Serif Condensed" panose="02060606050605020204" pitchFamily="18" charset="0"/>
              <a:ea typeface="DejaVu Serif Condensed" panose="02060606050605020204" pitchFamily="18" charset="0"/>
              <a:hlinkClick r:id="rId2"/>
            </a:endParaRPr>
          </a:p>
          <a:p>
            <a:pPr algn="ctr"/>
            <a:endParaRPr lang="ru-RU" sz="3200" b="1" dirty="0">
              <a:solidFill>
                <a:srgbClr val="002060"/>
              </a:solidFill>
              <a:latin typeface="DejaVu Serif Condensed" panose="02060606050605020204" pitchFamily="18" charset="0"/>
              <a:ea typeface="DejaVu Serif Condensed" panose="02060606050605020204" pitchFamily="18" charset="0"/>
            </a:endParaRPr>
          </a:p>
        </p:txBody>
      </p:sp>
      <p:sp>
        <p:nvSpPr>
          <p:cNvPr id="3" name="Прямоугольник 2"/>
          <p:cNvSpPr/>
          <p:nvPr/>
        </p:nvSpPr>
        <p:spPr>
          <a:xfrm>
            <a:off x="911424" y="1613119"/>
            <a:ext cx="10585176" cy="2800767"/>
          </a:xfrm>
          <a:prstGeom prst="rect">
            <a:avLst/>
          </a:prstGeom>
        </p:spPr>
        <p:txBody>
          <a:bodyPr wrap="square">
            <a:spAutoFit/>
          </a:bodyPr>
          <a:lstStyle/>
          <a:p>
            <a:pPr lvl="0" fontAlgn="base">
              <a:spcBef>
                <a:spcPct val="0"/>
              </a:spcBef>
              <a:spcAft>
                <a:spcPct val="0"/>
              </a:spcAft>
              <a:tabLst>
                <a:tab pos="241300" algn="l"/>
              </a:tabLst>
            </a:pPr>
            <a:r>
              <a:rPr lang="ru-RU" sz="3200" dirty="0" smtClean="0">
                <a:latin typeface="Arial" pitchFamily="34" charset="0"/>
                <a:ea typeface="Calibri Light" pitchFamily="34" charset="0"/>
                <a:cs typeface="Calibri Light" pitchFamily="34" charset="0"/>
              </a:rPr>
              <a:t>Проблемные участки</a:t>
            </a:r>
            <a:endParaRPr lang="ru-RU" sz="1000" dirty="0" smtClean="0">
              <a:latin typeface="Arial" pitchFamily="34" charset="0"/>
              <a:cs typeface="Arial" pitchFamily="34" charset="0"/>
            </a:endParaRPr>
          </a:p>
          <a:p>
            <a:pPr lvl="0" eaLnBrk="0" fontAlgn="base" hangingPunct="0">
              <a:spcBef>
                <a:spcPct val="0"/>
              </a:spcBef>
              <a:spcAft>
                <a:spcPct val="0"/>
              </a:spcAft>
              <a:buFontTx/>
              <a:buChar char="•"/>
              <a:tabLst>
                <a:tab pos="241300" algn="l"/>
              </a:tabLst>
            </a:pPr>
            <a:r>
              <a:rPr lang="ru-RU" dirty="0" smtClean="0">
                <a:latin typeface="Arial" pitchFamily="34" charset="0"/>
                <a:ea typeface="Calibri" pitchFamily="34" charset="0"/>
                <a:cs typeface="Calibri" pitchFamily="34" charset="0"/>
              </a:rPr>
              <a:t>Кадры (справки от работодателей с места работы с указанием опыта работы в организации по профилю ОПОП)</a:t>
            </a:r>
            <a:endParaRPr lang="ru-RU" sz="1000" dirty="0" smtClean="0">
              <a:latin typeface="Arial" pitchFamily="34" charset="0"/>
              <a:cs typeface="Arial" pitchFamily="34" charset="0"/>
            </a:endParaRPr>
          </a:p>
          <a:p>
            <a:pPr lvl="0" eaLnBrk="0" fontAlgn="base" hangingPunct="0">
              <a:spcBef>
                <a:spcPct val="0"/>
              </a:spcBef>
              <a:spcAft>
                <a:spcPct val="0"/>
              </a:spcAft>
              <a:buFontTx/>
              <a:buChar char="•"/>
              <a:tabLst>
                <a:tab pos="241300" algn="l"/>
              </a:tabLst>
            </a:pPr>
            <a:r>
              <a:rPr lang="ru-RU" dirty="0" smtClean="0">
                <a:latin typeface="Arial" pitchFamily="34" charset="0"/>
                <a:ea typeface="Calibri" pitchFamily="34" charset="0"/>
                <a:cs typeface="Calibri" pitchFamily="34" charset="0"/>
              </a:rPr>
              <a:t>Курсы повышения квалификации (</a:t>
            </a:r>
            <a:r>
              <a:rPr lang="ru-RU" dirty="0" smtClean="0">
                <a:solidFill>
                  <a:srgbClr val="FF0000"/>
                </a:solidFill>
                <a:latin typeface="Arial" pitchFamily="34" charset="0"/>
                <a:ea typeface="Calibri" pitchFamily="34" charset="0"/>
                <a:cs typeface="Calibri" pitchFamily="34" charset="0"/>
              </a:rPr>
              <a:t>Копии свидетельств о КПК</a:t>
            </a:r>
            <a:r>
              <a:rPr lang="ru-RU" dirty="0" smtClean="0">
                <a:latin typeface="Arial" pitchFamily="34" charset="0"/>
                <a:ea typeface="Calibri" pitchFamily="34" charset="0"/>
                <a:cs typeface="Calibri" pitchFamily="34" charset="0"/>
              </a:rPr>
              <a:t>)</a:t>
            </a:r>
            <a:endParaRPr lang="ru-RU" sz="1000" dirty="0" smtClean="0">
              <a:latin typeface="Arial" pitchFamily="34" charset="0"/>
              <a:cs typeface="Arial" pitchFamily="34" charset="0"/>
            </a:endParaRPr>
          </a:p>
          <a:p>
            <a:pPr lvl="0" eaLnBrk="0" fontAlgn="base" hangingPunct="0">
              <a:spcBef>
                <a:spcPct val="0"/>
              </a:spcBef>
              <a:spcAft>
                <a:spcPct val="0"/>
              </a:spcAft>
              <a:buFontTx/>
              <a:buChar char="•"/>
              <a:tabLst>
                <a:tab pos="241300" algn="l"/>
              </a:tabLst>
            </a:pPr>
            <a:r>
              <a:rPr lang="ru-RU" dirty="0" smtClean="0">
                <a:latin typeface="Arial" pitchFamily="34" charset="0"/>
                <a:ea typeface="Calibri" pitchFamily="34" charset="0"/>
                <a:cs typeface="Calibri" pitchFamily="34" charset="0"/>
              </a:rPr>
              <a:t>Библиотека (картотека книгообеспеченности) (</a:t>
            </a:r>
            <a:r>
              <a:rPr lang="ru-RU" dirty="0" smtClean="0">
                <a:solidFill>
                  <a:srgbClr val="FF0000"/>
                </a:solidFill>
                <a:latin typeface="Arial" pitchFamily="34" charset="0"/>
                <a:ea typeface="Calibri" pitchFamily="34" charset="0"/>
                <a:cs typeface="Calibri" pitchFamily="34" charset="0"/>
              </a:rPr>
              <a:t>составляется на</a:t>
            </a:r>
            <a:r>
              <a:rPr lang="ru-RU" dirty="0" smtClean="0">
                <a:latin typeface="Arial" pitchFamily="34" charset="0"/>
                <a:ea typeface="Calibri" pitchFamily="34" charset="0"/>
                <a:cs typeface="Calibri" pitchFamily="34" charset="0"/>
              </a:rPr>
              <a:t> </a:t>
            </a:r>
            <a:r>
              <a:rPr lang="ru-RU" dirty="0" smtClean="0">
                <a:solidFill>
                  <a:srgbClr val="FF0000"/>
                </a:solidFill>
                <a:latin typeface="Arial" pitchFamily="34" charset="0"/>
                <a:ea typeface="Calibri" pitchFamily="34" charset="0"/>
                <a:cs typeface="Calibri" pitchFamily="34" charset="0"/>
              </a:rPr>
              <a:t>основе РПД</a:t>
            </a:r>
            <a:r>
              <a:rPr lang="ru-RU" dirty="0" smtClean="0">
                <a:solidFill>
                  <a:srgbClr val="000000"/>
                </a:solidFill>
                <a:latin typeface="Arial" pitchFamily="34" charset="0"/>
                <a:ea typeface="Calibri" pitchFamily="34" charset="0"/>
                <a:cs typeface="Calibri" pitchFamily="34" charset="0"/>
              </a:rPr>
              <a:t>)</a:t>
            </a:r>
            <a:endParaRPr lang="ru-RU" sz="1000" dirty="0" smtClean="0">
              <a:latin typeface="Arial" pitchFamily="34" charset="0"/>
              <a:cs typeface="Arial" pitchFamily="34" charset="0"/>
            </a:endParaRPr>
          </a:p>
          <a:p>
            <a:pPr lvl="0" eaLnBrk="0" fontAlgn="base" hangingPunct="0">
              <a:spcBef>
                <a:spcPct val="0"/>
              </a:spcBef>
              <a:spcAft>
                <a:spcPct val="0"/>
              </a:spcAft>
              <a:buFontTx/>
              <a:buChar char="•"/>
              <a:tabLst>
                <a:tab pos="241300" algn="l"/>
              </a:tabLst>
            </a:pPr>
            <a:r>
              <a:rPr lang="ru-RU" dirty="0" smtClean="0">
                <a:latin typeface="Arial" pitchFamily="34" charset="0"/>
                <a:ea typeface="Calibri" pitchFamily="34" charset="0"/>
                <a:cs typeface="Calibri" pitchFamily="34" charset="0"/>
              </a:rPr>
              <a:t>Сайт – размещение информации по ОПОП</a:t>
            </a:r>
            <a:endParaRPr lang="ru-RU" sz="1000" dirty="0" smtClean="0">
              <a:latin typeface="Arial" pitchFamily="34" charset="0"/>
              <a:cs typeface="Arial" pitchFamily="34" charset="0"/>
            </a:endParaRPr>
          </a:p>
          <a:p>
            <a:pPr lvl="0" eaLnBrk="0" fontAlgn="base" hangingPunct="0">
              <a:spcBef>
                <a:spcPct val="0"/>
              </a:spcBef>
              <a:spcAft>
                <a:spcPct val="0"/>
              </a:spcAft>
              <a:buFontTx/>
              <a:buChar char="•"/>
              <a:tabLst>
                <a:tab pos="241300" algn="l"/>
              </a:tabLst>
            </a:pPr>
            <a:r>
              <a:rPr lang="ru-RU" dirty="0" smtClean="0">
                <a:latin typeface="Arial" pitchFamily="34" charset="0"/>
                <a:ea typeface="Calibri" pitchFamily="34" charset="0"/>
                <a:cs typeface="Calibri" pitchFamily="34" charset="0"/>
              </a:rPr>
              <a:t>МТО</a:t>
            </a:r>
            <a:endParaRPr lang="ru-RU" sz="1000" dirty="0" smtClean="0">
              <a:latin typeface="Arial" pitchFamily="34" charset="0"/>
              <a:cs typeface="Arial" pitchFamily="34" charset="0"/>
            </a:endParaRPr>
          </a:p>
          <a:p>
            <a:pPr lvl="0" eaLnBrk="0" fontAlgn="base" hangingPunct="0">
              <a:spcBef>
                <a:spcPct val="0"/>
              </a:spcBef>
              <a:spcAft>
                <a:spcPct val="0"/>
              </a:spcAft>
              <a:buFontTx/>
              <a:buChar char="•"/>
              <a:tabLst>
                <a:tab pos="241300" algn="l"/>
              </a:tabLst>
            </a:pPr>
            <a:r>
              <a:rPr lang="ru-RU" dirty="0" smtClean="0">
                <a:latin typeface="Arial" pitchFamily="34" charset="0"/>
                <a:ea typeface="Calibri" pitchFamily="34" charset="0"/>
                <a:cs typeface="Calibri" pitchFamily="34" charset="0"/>
              </a:rPr>
              <a:t>Лицензионное обеспечение</a:t>
            </a:r>
            <a:endParaRPr lang="ru-RU" sz="1000" dirty="0" smtClean="0">
              <a:latin typeface="Arial" pitchFamily="34" charset="0"/>
              <a:cs typeface="Arial" pitchFamily="34" charset="0"/>
            </a:endParaRPr>
          </a:p>
          <a:p>
            <a:pPr lvl="0" eaLnBrk="0" fontAlgn="base" hangingPunct="0">
              <a:spcBef>
                <a:spcPct val="0"/>
              </a:spcBef>
              <a:spcAft>
                <a:spcPct val="0"/>
              </a:spcAft>
              <a:buFontTx/>
              <a:buChar char="•"/>
              <a:tabLst>
                <a:tab pos="241300" algn="l"/>
              </a:tabLst>
            </a:pPr>
            <a:r>
              <a:rPr lang="ru-RU" dirty="0" smtClean="0">
                <a:latin typeface="Arial" pitchFamily="34" charset="0"/>
                <a:ea typeface="Calibri" pitchFamily="34" charset="0"/>
                <a:cs typeface="Calibri" pitchFamily="34" charset="0"/>
              </a:rPr>
              <a:t>ЭБС и ЭИОС</a:t>
            </a:r>
            <a:endParaRPr lang="ru-RU" sz="1200" dirty="0" smtClean="0">
              <a:latin typeface="Arial" pitchFamily="34" charset="0"/>
              <a:cs typeface="Arial" pitchFamily="34" charset="0"/>
            </a:endParaRPr>
          </a:p>
        </p:txBody>
      </p:sp>
      <p:pic>
        <p:nvPicPr>
          <p:cNvPr id="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559496" y="188640"/>
            <a:ext cx="972616" cy="92304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Прямоугольник 4"/>
          <p:cNvSpPr/>
          <p:nvPr/>
        </p:nvSpPr>
        <p:spPr>
          <a:xfrm>
            <a:off x="2855640" y="332656"/>
            <a:ext cx="7776864" cy="523220"/>
          </a:xfrm>
          <a:prstGeom prst="rect">
            <a:avLst/>
          </a:prstGeom>
        </p:spPr>
        <p:txBody>
          <a:bodyPr wrap="square">
            <a:spAutoFit/>
          </a:bodyPr>
          <a:lstStyle/>
          <a:p>
            <a:r>
              <a:rPr lang="ru-RU" sz="2800" b="1" spc="330" dirty="0" smtClean="0">
                <a:solidFill>
                  <a:srgbClr val="0F34D3"/>
                </a:solidFill>
                <a:latin typeface="Times New Roman" pitchFamily="18" charset="0"/>
                <a:ea typeface="Dotum" panose="020B0600000101010101"/>
                <a:cs typeface="Times New Roman" pitchFamily="18" charset="0"/>
              </a:rPr>
              <a:t>ГБПОУ МО «Щелковский колледж»</a:t>
            </a:r>
            <a:endParaRPr lang="ru-RU" sz="2800" b="1" spc="330" dirty="0">
              <a:solidFill>
                <a:srgbClr val="0F34D3"/>
              </a:solidFill>
              <a:latin typeface="Times New Roman" pitchFamily="18" charset="0"/>
              <a:ea typeface="Dotum" panose="020B0600000101010101"/>
              <a:cs typeface="Times New Roman" pitchFamily="18" charset="0"/>
            </a:endParaRPr>
          </a:p>
        </p:txBody>
      </p:sp>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mail.yandex.ru/message_part/%D0%9B%D0%BE%D0%B3%D0%BE%D1%82%D0%B8%D0%BF+2016.png?_uid=1130000019968450&amp;name=%D0%9B%D0%BE%D0%B3%D0%BE%D1%82%D0%B8%D0%BF+2016.png&amp;hid=1.2&amp;ids=159033361841522061&amp;no_disposition=y&amp;exif_rotate=y"/>
          <p:cNvSpPr>
            <a:spLocks noChangeAspect="1" noChangeArrowheads="1"/>
          </p:cNvSpPr>
          <p:nvPr/>
        </p:nvSpPr>
        <p:spPr bwMode="auto">
          <a:xfrm>
            <a:off x="1678517" y="749300"/>
            <a:ext cx="304800" cy="228600"/>
          </a:xfrm>
          <a:prstGeom prst="rect">
            <a:avLst/>
          </a:prstGeom>
          <a:noFill/>
          <a:extLst>
            <a:ext uri="{909E8E84-426E-40DD-AFC4-6F175D3DCCD1}">
              <a14:hiddenFill xmlns="" xmlns:a14="http://schemas.microsoft.com/office/drawing/2010/main">
                <a:solidFill>
                  <a:srgbClr val="FFFFFF"/>
                </a:solidFill>
              </a14:hiddenFill>
            </a:ext>
          </a:extLst>
        </p:spPr>
        <p:txBody>
          <a:bodyPr lIns="68580" tIns="34290" rIns="68580" bIns="34290"/>
          <a:lstStyle/>
          <a:p>
            <a:pPr eaLnBrk="1" fontAlgn="auto" hangingPunct="1">
              <a:spcBef>
                <a:spcPts val="0"/>
              </a:spcBef>
              <a:spcAft>
                <a:spcPts val="0"/>
              </a:spcAft>
              <a:defRPr/>
            </a:pPr>
            <a:endParaRPr lang="ru-RU" sz="1350">
              <a:latin typeface="+mn-lt"/>
            </a:endParaRPr>
          </a:p>
        </p:txBody>
      </p:sp>
      <p:sp>
        <p:nvSpPr>
          <p:cNvPr id="5" name="AutoShape 5" descr="https://mail.yandex.ru/message_part/%D0%9B%D0%BE%D0%B3%D0%BE%D1%82%D0%B8%D0%BF+2016.png?_uid=1130000019968450&amp;name=%D0%9B%D0%BE%D0%B3%D0%BE%D1%82%D0%B8%D0%BF+2016.png&amp;hid=1.2&amp;ids=159033361841522061&amp;no_disposition=y&amp;exif_rotate=y"/>
          <p:cNvSpPr>
            <a:spLocks noChangeAspect="1" noChangeArrowheads="1"/>
          </p:cNvSpPr>
          <p:nvPr/>
        </p:nvSpPr>
        <p:spPr bwMode="auto">
          <a:xfrm>
            <a:off x="1830917" y="863600"/>
            <a:ext cx="304800" cy="228600"/>
          </a:xfrm>
          <a:prstGeom prst="rect">
            <a:avLst/>
          </a:prstGeom>
          <a:noFill/>
          <a:extLst>
            <a:ext uri="{909E8E84-426E-40DD-AFC4-6F175D3DCCD1}">
              <a14:hiddenFill xmlns="" xmlns:a14="http://schemas.microsoft.com/office/drawing/2010/main">
                <a:solidFill>
                  <a:srgbClr val="FFFFFF"/>
                </a:solidFill>
              </a14:hiddenFill>
            </a:ext>
          </a:extLst>
        </p:spPr>
        <p:txBody>
          <a:bodyPr lIns="68580" tIns="34290" rIns="68580" bIns="34290"/>
          <a:lstStyle/>
          <a:p>
            <a:pPr eaLnBrk="1" fontAlgn="auto" hangingPunct="1">
              <a:spcBef>
                <a:spcPts val="0"/>
              </a:spcBef>
              <a:spcAft>
                <a:spcPts val="0"/>
              </a:spcAft>
              <a:defRPr/>
            </a:pPr>
            <a:endParaRPr lang="ru-RU" sz="1350">
              <a:latin typeface="+mn-lt"/>
            </a:endParaRPr>
          </a:p>
        </p:txBody>
      </p:sp>
      <p:sp>
        <p:nvSpPr>
          <p:cNvPr id="11" name="Прямоугольник 10"/>
          <p:cNvSpPr/>
          <p:nvPr/>
        </p:nvSpPr>
        <p:spPr>
          <a:xfrm>
            <a:off x="3215680" y="404664"/>
            <a:ext cx="7488832" cy="523220"/>
          </a:xfrm>
          <a:prstGeom prst="rect">
            <a:avLst/>
          </a:prstGeom>
        </p:spPr>
        <p:txBody>
          <a:bodyPr wrap="square">
            <a:spAutoFit/>
          </a:bodyPr>
          <a:lstStyle/>
          <a:p>
            <a:pPr algn="ctr"/>
            <a:r>
              <a:rPr lang="ru-RU" sz="2800" b="1" spc="330" dirty="0" smtClean="0">
                <a:solidFill>
                  <a:srgbClr val="0F34D3"/>
                </a:solidFill>
                <a:latin typeface="Times New Roman" pitchFamily="18" charset="0"/>
                <a:ea typeface="Dotum" panose="020B0600000101010101"/>
                <a:cs typeface="Times New Roman" pitchFamily="18" charset="0"/>
              </a:rPr>
              <a:t>ГБПОУ МО «Щелковский колледж»</a:t>
            </a:r>
          </a:p>
        </p:txBody>
      </p:sp>
      <p:pic>
        <p:nvPicPr>
          <p:cNvPr id="12" name="Рисунок 11"/>
          <p:cNvPicPr>
            <a:picLocks noChangeAspect="1"/>
          </p:cNvPicPr>
          <p:nvPr/>
        </p:nvPicPr>
        <p:blipFill>
          <a:blip r:embed="rId2" cstate="print"/>
          <a:stretch>
            <a:fillRect/>
          </a:stretch>
        </p:blipFill>
        <p:spPr>
          <a:xfrm>
            <a:off x="1559496" y="188640"/>
            <a:ext cx="1368152" cy="1152128"/>
          </a:xfrm>
          <a:prstGeom prst="rect">
            <a:avLst/>
          </a:prstGeom>
        </p:spPr>
      </p:pic>
      <p:sp>
        <p:nvSpPr>
          <p:cNvPr id="1093" name="Rectangle 69"/>
          <p:cNvSpPr>
            <a:spLocks noChangeArrowheads="1"/>
          </p:cNvSpPr>
          <p:nvPr/>
        </p:nvSpPr>
        <p:spPr bwMode="auto">
          <a:xfrm>
            <a:off x="1" y="-2832419"/>
            <a:ext cx="12192000" cy="71404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41300" algn="l"/>
              </a:tabLst>
            </a:pPr>
            <a:endParaRPr kumimoji="0" lang="ru-RU" sz="4400" b="0" i="0" u="none" strike="noStrike" cap="none" normalizeH="0" baseline="0" dirty="0" smtClean="0">
              <a:ln>
                <a:noFill/>
              </a:ln>
              <a:solidFill>
                <a:schemeClr val="tx1"/>
              </a:solidFill>
              <a:effectLst/>
              <a:latin typeface="Arial" pitchFamily="34" charset="0"/>
              <a:ea typeface="Calibri Light" pitchFamily="34" charset="0"/>
              <a:cs typeface="Calibri Light"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1300" algn="l"/>
              </a:tabLst>
            </a:pPr>
            <a:endParaRPr lang="ru-RU" sz="4400" dirty="0" smtClean="0">
              <a:latin typeface="Arial" pitchFamily="34" charset="0"/>
              <a:ea typeface="Calibri Light" pitchFamily="34" charset="0"/>
              <a:cs typeface="Calibri Light"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1300" algn="l"/>
              </a:tabLst>
            </a:pPr>
            <a:endParaRPr kumimoji="0" lang="ru-RU" sz="4400" b="0" i="0" u="none" strike="noStrike" cap="none" normalizeH="0" baseline="0" dirty="0" smtClean="0">
              <a:ln>
                <a:noFill/>
              </a:ln>
              <a:solidFill>
                <a:schemeClr val="tx1"/>
              </a:solidFill>
              <a:effectLst/>
              <a:latin typeface="Arial" pitchFamily="34" charset="0"/>
              <a:ea typeface="Calibri Light" pitchFamily="34" charset="0"/>
              <a:cs typeface="Calibri Light"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1300" algn="l"/>
              </a:tabLst>
            </a:pPr>
            <a:endParaRPr lang="ru-RU" sz="4400" dirty="0" smtClean="0">
              <a:latin typeface="Arial" pitchFamily="34" charset="0"/>
              <a:ea typeface="Calibri Light" pitchFamily="34" charset="0"/>
              <a:cs typeface="Calibri Light"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1300" algn="l"/>
              </a:tabLst>
            </a:pPr>
            <a:endParaRPr kumimoji="0" lang="ru-RU" sz="4400" b="0" i="0" u="none" strike="noStrike" cap="none" normalizeH="0" baseline="0" dirty="0" smtClean="0">
              <a:ln>
                <a:noFill/>
              </a:ln>
              <a:solidFill>
                <a:schemeClr val="tx1"/>
              </a:solidFill>
              <a:effectLst/>
              <a:latin typeface="Arial" pitchFamily="34" charset="0"/>
              <a:ea typeface="Calibri Light" pitchFamily="34" charset="0"/>
              <a:cs typeface="Calibri Light"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1300" algn="l"/>
              </a:tabLst>
            </a:pPr>
            <a:endParaRPr lang="ru-RU" sz="4400" dirty="0" smtClean="0">
              <a:latin typeface="Arial" pitchFamily="34" charset="0"/>
              <a:ea typeface="Calibri Light" pitchFamily="34" charset="0"/>
              <a:cs typeface="Calibri Light"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1300" algn="l"/>
              </a:tabLst>
            </a:pPr>
            <a:endParaRPr kumimoji="0" lang="ru-RU" sz="4400" b="0" i="0" u="none" strike="noStrike" cap="none" normalizeH="0" baseline="0" dirty="0" smtClean="0">
              <a:ln>
                <a:noFill/>
              </a:ln>
              <a:solidFill>
                <a:schemeClr val="tx1"/>
              </a:solidFill>
              <a:effectLst/>
              <a:latin typeface="Arial" pitchFamily="34" charset="0"/>
              <a:ea typeface="Calibri Light" pitchFamily="34" charset="0"/>
              <a:cs typeface="Calibri Light"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1300" algn="l"/>
              </a:tabLst>
            </a:pPr>
            <a:endParaRPr lang="ru-RU" sz="4400" dirty="0" smtClean="0">
              <a:latin typeface="Arial" pitchFamily="34" charset="0"/>
              <a:ea typeface="Calibri Light" pitchFamily="34" charset="0"/>
              <a:cs typeface="Calibri Light"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1300" algn="l"/>
              </a:tabLst>
            </a:pPr>
            <a:endParaRPr kumimoji="0" lang="ru-RU" sz="4400" b="0" i="0" u="none" strike="noStrike" cap="none" normalizeH="0" baseline="0" dirty="0" smtClean="0">
              <a:ln>
                <a:noFill/>
              </a:ln>
              <a:solidFill>
                <a:schemeClr val="tx1"/>
              </a:solidFill>
              <a:effectLst/>
              <a:latin typeface="Arial" pitchFamily="34" charset="0"/>
              <a:ea typeface="Calibri Light" pitchFamily="34" charset="0"/>
              <a:cs typeface="Calibri Light"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1300" algn="l"/>
              </a:tabLst>
            </a:pPr>
            <a:endParaRPr lang="ru-RU" sz="4400" dirty="0" smtClean="0">
              <a:latin typeface="Arial" pitchFamily="34" charset="0"/>
              <a:ea typeface="Calibri Light" pitchFamily="34" charset="0"/>
              <a:cs typeface="Calibri Light"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41300"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Прямоугольник 9"/>
          <p:cNvSpPr/>
          <p:nvPr/>
        </p:nvSpPr>
        <p:spPr>
          <a:xfrm>
            <a:off x="479376" y="1412776"/>
            <a:ext cx="11521280" cy="5601533"/>
          </a:xfrm>
          <a:prstGeom prst="rect">
            <a:avLst/>
          </a:prstGeom>
        </p:spPr>
        <p:txBody>
          <a:bodyPr wrap="square">
            <a:spAutoFit/>
          </a:bodyPr>
          <a:lstStyle/>
          <a:p>
            <a:pPr lvl="0" algn="ctr" fontAlgn="base">
              <a:spcBef>
                <a:spcPct val="0"/>
              </a:spcBef>
              <a:spcAft>
                <a:spcPct val="0"/>
              </a:spcAft>
              <a:tabLst>
                <a:tab pos="233363" algn="l"/>
              </a:tabLst>
            </a:pPr>
            <a:r>
              <a:rPr lang="ru-RU" sz="1600" dirty="0" smtClean="0">
                <a:latin typeface="Times New Roman" pitchFamily="18" charset="0"/>
                <a:ea typeface="Calibri" pitchFamily="34" charset="0"/>
                <a:cs typeface="Times New Roman" pitchFamily="18" charset="0"/>
              </a:rPr>
              <a:t>Утвержден приказом Министерства образования и науки Российской Федерации от 9 ноября 2016 г. N 1385</a:t>
            </a:r>
            <a:endParaRPr lang="ru-RU" sz="1600" dirty="0" smtClean="0">
              <a:latin typeface="Times New Roman" pitchFamily="18" charset="0"/>
              <a:cs typeface="Times New Roman" pitchFamily="18" charset="0"/>
            </a:endParaRPr>
          </a:p>
          <a:p>
            <a:pPr lvl="0" algn="ctr" eaLnBrk="0" fontAlgn="base" hangingPunct="0">
              <a:spcBef>
                <a:spcPct val="0"/>
              </a:spcBef>
              <a:spcAft>
                <a:spcPct val="0"/>
              </a:spcAft>
              <a:tabLst>
                <a:tab pos="233363" algn="l"/>
              </a:tabLst>
            </a:pPr>
            <a:r>
              <a:rPr lang="ru-RU" sz="1400" b="1" dirty="0" smtClean="0">
                <a:solidFill>
                  <a:srgbClr val="00B050"/>
                </a:solidFill>
                <a:latin typeface="Times New Roman" pitchFamily="18" charset="0"/>
                <a:ea typeface="Calibri" pitchFamily="34" charset="0"/>
                <a:cs typeface="Times New Roman" pitchFamily="18" charset="0"/>
              </a:rPr>
              <a:t>ПЕРЕЧЕНЬ ДОКУМЕНТОВ И МАТЕРИАЛОВ, НЕОБХОДИМЫХ ДЛЯ ПРОВЕДЕНИЯ АККРЕДИТАЦИОННОЙ ЭКСПЕРТИЗЫ</a:t>
            </a:r>
            <a:endParaRPr lang="ru-RU" sz="1400" dirty="0" smtClean="0">
              <a:solidFill>
                <a:srgbClr val="00B050"/>
              </a:solidFill>
              <a:latin typeface="Times New Roman" pitchFamily="18" charset="0"/>
              <a:cs typeface="Times New Roman" pitchFamily="18" charset="0"/>
            </a:endParaRPr>
          </a:p>
          <a:p>
            <a:pPr lvl="0" algn="ctr" eaLnBrk="0" fontAlgn="base" hangingPunct="0">
              <a:spcBef>
                <a:spcPct val="0"/>
              </a:spcBef>
              <a:spcAft>
                <a:spcPct val="0"/>
              </a:spcAft>
              <a:tabLst>
                <a:tab pos="233363" algn="l"/>
              </a:tabLst>
            </a:pPr>
            <a:r>
              <a:rPr lang="ru-RU" sz="1400" b="1" dirty="0" smtClean="0">
                <a:solidFill>
                  <a:srgbClr val="00B050"/>
                </a:solidFill>
                <a:latin typeface="Times New Roman" pitchFamily="18" charset="0"/>
                <a:ea typeface="Calibri" pitchFamily="34" charset="0"/>
                <a:cs typeface="Times New Roman" pitchFamily="18" charset="0"/>
              </a:rPr>
              <a:t>ПО ОСНОВНЫМ ОБРАЗОВАТЕЛЬНЫМ ПРОГРАММАМ СРЕДНЕГО ПРОФЕССИОНАЛЬНОГО ОБРАЗОВАНИЯ</a:t>
            </a:r>
          </a:p>
          <a:p>
            <a:pPr lvl="0" algn="just" eaLnBrk="0" fontAlgn="base" hangingPunct="0">
              <a:spcBef>
                <a:spcPct val="0"/>
              </a:spcBef>
              <a:spcAft>
                <a:spcPct val="0"/>
              </a:spcAft>
              <a:tabLst>
                <a:tab pos="233363" algn="l"/>
              </a:tabLst>
            </a:pPr>
            <a:endParaRPr lang="ru-RU" sz="8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233363" algn="l"/>
              </a:tabLst>
            </a:pPr>
            <a:r>
              <a:rPr lang="ru-RU" sz="1400" dirty="0" smtClean="0">
                <a:latin typeface="Times New Roman" pitchFamily="18" charset="0"/>
                <a:ea typeface="Calibri" pitchFamily="34" charset="0"/>
                <a:cs typeface="Times New Roman" pitchFamily="18" charset="0"/>
              </a:rPr>
              <a:t>1. </a:t>
            </a:r>
            <a:r>
              <a:rPr lang="ru-RU" sz="1600" dirty="0" smtClean="0">
                <a:latin typeface="Times New Roman" pitchFamily="18" charset="0"/>
                <a:ea typeface="Calibri" pitchFamily="34" charset="0"/>
                <a:cs typeface="Times New Roman" pitchFamily="18" charset="0"/>
              </a:rPr>
              <a:t>Основная образовательная программа среднего профессионального образования (далее - образовательная программа), включающая в себя учебный план, календарный учебный график, рабочие программы учебных предметов, курсов, дисциплин (модулей), оценочные и методические материалы, а также иные компоненты, обеспечивающие воспитание и обучение обучающихся. </a:t>
            </a:r>
            <a:endParaRPr lang="ru-RU" sz="16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233363" algn="l"/>
              </a:tabLst>
            </a:pPr>
            <a:r>
              <a:rPr lang="ru-RU" sz="1600" dirty="0" smtClean="0">
                <a:latin typeface="Times New Roman" pitchFamily="18" charset="0"/>
                <a:ea typeface="Calibri" pitchFamily="34" charset="0"/>
                <a:cs typeface="Times New Roman" pitchFamily="18" charset="0"/>
              </a:rPr>
              <a:t>2. Расписания учебных занятий, журналы теоретического и практического обучения.</a:t>
            </a:r>
            <a:endParaRPr lang="ru-RU" sz="16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233363" algn="l"/>
              </a:tabLst>
            </a:pPr>
            <a:r>
              <a:rPr lang="ru-RU" sz="1600" dirty="0" smtClean="0">
                <a:latin typeface="Times New Roman" pitchFamily="18" charset="0"/>
                <a:ea typeface="Calibri" pitchFamily="34" charset="0"/>
                <a:cs typeface="Times New Roman" pitchFamily="18" charset="0"/>
              </a:rPr>
              <a:t>3. Расписания промежуточных аттестаций, государственной итоговой аттестации (итоговой аттестации) (при наличии).</a:t>
            </a:r>
            <a:endParaRPr lang="ru-RU" sz="16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233363" algn="l"/>
              </a:tabLst>
            </a:pPr>
            <a:r>
              <a:rPr lang="ru-RU" sz="1600" dirty="0" smtClean="0">
                <a:latin typeface="Times New Roman" pitchFamily="18" charset="0"/>
                <a:ea typeface="Calibri" pitchFamily="34" charset="0"/>
                <a:cs typeface="Times New Roman" pitchFamily="18" charset="0"/>
              </a:rPr>
              <a:t>4. Программа государственной итоговой аттестации, требования к выпускным квалификационным работам, а также критерии оценки знаний.</a:t>
            </a:r>
            <a:endParaRPr lang="ru-RU" sz="16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233363" algn="l"/>
              </a:tabLst>
            </a:pPr>
            <a:r>
              <a:rPr lang="ru-RU" sz="1600" dirty="0" smtClean="0">
                <a:latin typeface="Times New Roman" pitchFamily="18" charset="0"/>
                <a:ea typeface="Calibri" pitchFamily="34" charset="0"/>
                <a:cs typeface="Times New Roman" pitchFamily="18" charset="0"/>
              </a:rPr>
              <a:t>5. Программы практик.</a:t>
            </a:r>
            <a:endParaRPr lang="ru-RU" sz="16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233363" algn="l"/>
              </a:tabLst>
            </a:pPr>
            <a:r>
              <a:rPr lang="ru-RU" sz="1600" dirty="0" smtClean="0">
                <a:latin typeface="Times New Roman" pitchFamily="18" charset="0"/>
                <a:ea typeface="Calibri" pitchFamily="34" charset="0"/>
                <a:cs typeface="Times New Roman" pitchFamily="18" charset="0"/>
              </a:rPr>
              <a:t>6. Документы, подтверждающие разработку образовательной программы организацией, осуществляющей образовательную деятельность, совместно с заинтересованными работодателями.</a:t>
            </a:r>
            <a:endParaRPr lang="ru-RU" sz="16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233363" algn="l"/>
              </a:tabLst>
            </a:pPr>
            <a:r>
              <a:rPr lang="ru-RU" sz="1600" dirty="0" smtClean="0">
                <a:latin typeface="Times New Roman" pitchFamily="18" charset="0"/>
                <a:ea typeface="Calibri" pitchFamily="34" charset="0"/>
                <a:cs typeface="Times New Roman" pitchFamily="18" charset="0"/>
              </a:rPr>
              <a:t>7. Документы, содержащие информацию об индивидуальном учете результатов освоения обучающимися образовательной программы, предусмотренные локальными нормативными актами организации, осуществляющей образовательную деятельность.</a:t>
            </a:r>
            <a:endParaRPr lang="ru-RU" sz="16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233363" algn="l"/>
              </a:tabLst>
            </a:pPr>
            <a:r>
              <a:rPr lang="ru-RU" sz="1600" dirty="0" smtClean="0">
                <a:latin typeface="Times New Roman" pitchFamily="18" charset="0"/>
                <a:ea typeface="Calibri" pitchFamily="34" charset="0"/>
                <a:cs typeface="Times New Roman" pitchFamily="18" charset="0"/>
              </a:rPr>
              <a:t>8. Отчетность обучающихся по практикам (дневники, отчеты, аттестационные листы и характеристики обучающихся по практикам), оценочный материал и результаты аттестации по практикам (при наличии).</a:t>
            </a:r>
            <a:endParaRPr lang="ru-RU" sz="16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233363" algn="l"/>
              </a:tabLst>
            </a:pPr>
            <a:r>
              <a:rPr lang="ru-RU" sz="1600" dirty="0" smtClean="0">
                <a:latin typeface="Times New Roman" pitchFamily="18" charset="0"/>
                <a:ea typeface="Calibri" pitchFamily="34" charset="0"/>
                <a:cs typeface="Times New Roman" pitchFamily="18" charset="0"/>
              </a:rPr>
              <a:t>9. Индивидуальные учебные планы обучающихся (при наличии).</a:t>
            </a:r>
            <a:endParaRPr lang="ru-RU" sz="16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233363" algn="l"/>
              </a:tabLst>
            </a:pPr>
            <a:r>
              <a:rPr lang="ru-RU" sz="1600" dirty="0" smtClean="0">
                <a:latin typeface="Times New Roman" pitchFamily="18" charset="0"/>
                <a:ea typeface="Calibri" pitchFamily="34" charset="0"/>
                <a:cs typeface="Times New Roman" pitchFamily="18" charset="0"/>
              </a:rPr>
              <a:t>10. Выпускные квалификационные работы (при наличии).</a:t>
            </a:r>
            <a:endParaRPr lang="ru-RU" sz="1600" dirty="0" smtClean="0">
              <a:latin typeface="Times New Roman" pitchFamily="18" charset="0"/>
              <a:cs typeface="Times New Roman" pitchFamily="18" charset="0"/>
            </a:endParaRPr>
          </a:p>
          <a:p>
            <a:pPr lvl="0" algn="just" eaLnBrk="0" fontAlgn="base" hangingPunct="0">
              <a:spcBef>
                <a:spcPct val="0"/>
              </a:spcBef>
              <a:spcAft>
                <a:spcPct val="0"/>
              </a:spcAft>
              <a:buFontTx/>
              <a:buChar char="•"/>
              <a:tabLst>
                <a:tab pos="233363" algn="l"/>
              </a:tabLst>
            </a:pPr>
            <a:r>
              <a:rPr lang="ru-RU" sz="1600" dirty="0" smtClean="0">
                <a:latin typeface="Times New Roman" pitchFamily="18" charset="0"/>
                <a:ea typeface="Calibri" pitchFamily="34" charset="0"/>
                <a:cs typeface="Times New Roman" pitchFamily="18" charset="0"/>
              </a:rPr>
              <a:t>11. Протоколы заседаний государственной экзаменационной комиссии (при наличии). Книги протоколов ГЭК.</a:t>
            </a:r>
            <a:endParaRPr lang="ru-RU" sz="1600" dirty="0" smtClean="0">
              <a:latin typeface="Times New Roman" pitchFamily="18" charset="0"/>
              <a:cs typeface="Times New Roman" pitchFamily="18" charset="0"/>
            </a:endParaRPr>
          </a:p>
          <a:p>
            <a:pPr lvl="0" eaLnBrk="0" fontAlgn="base" hangingPunct="0">
              <a:spcBef>
                <a:spcPct val="0"/>
              </a:spcBef>
              <a:spcAft>
                <a:spcPct val="0"/>
              </a:spcAft>
              <a:buFontTx/>
              <a:buChar char="•"/>
              <a:tabLst>
                <a:tab pos="241300" algn="l"/>
              </a:tabLst>
            </a:pPr>
            <a:endParaRPr lang="ru-RU" sz="1400" dirty="0" smtClean="0">
              <a:latin typeface="Times New Roman" pitchFamily="18" charset="0"/>
              <a:cs typeface="Times New Roman" pitchFamily="18" charset="0"/>
            </a:endParaRPr>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35360" y="260648"/>
            <a:ext cx="11521280" cy="6678751"/>
          </a:xfrm>
          <a:prstGeom prst="rect">
            <a:avLst/>
          </a:prstGeom>
        </p:spPr>
        <p:txBody>
          <a:bodyPr wrap="square">
            <a:spAutoFit/>
          </a:bodyPr>
          <a:lstStyle/>
          <a:p>
            <a:r>
              <a:rPr lang="ru-RU" sz="1400" dirty="0" smtClean="0"/>
              <a:t> </a:t>
            </a:r>
          </a:p>
          <a:p>
            <a:pPr lvl="0" algn="just"/>
            <a:r>
              <a:rPr lang="ru-RU" dirty="0" smtClean="0">
                <a:latin typeface="Times New Roman" pitchFamily="18" charset="0"/>
                <a:cs typeface="Times New Roman" pitchFamily="18" charset="0"/>
              </a:rPr>
              <a:t>12. Заключения председателя государственной экзаменационной комиссии о соблюдении процедурных вопросов при проведении государственного экзамена и при защите выпускной квалификационной работы подавшего апелляцию выпускника (при наличии).</a:t>
            </a:r>
          </a:p>
          <a:p>
            <a:pPr algn="just"/>
            <a:r>
              <a:rPr lang="ru-RU" dirty="0" smtClean="0">
                <a:latin typeface="Times New Roman" pitchFamily="18" charset="0"/>
                <a:cs typeface="Times New Roman" pitchFamily="18" charset="0"/>
              </a:rPr>
              <a:t> </a:t>
            </a:r>
          </a:p>
          <a:p>
            <a:pPr lvl="0" algn="just"/>
            <a:r>
              <a:rPr lang="ru-RU" dirty="0" smtClean="0">
                <a:latin typeface="Times New Roman" pitchFamily="18" charset="0"/>
                <a:cs typeface="Times New Roman" pitchFamily="18" charset="0"/>
              </a:rPr>
              <a:t>13. Документы, предусмотренные локальным нормативным актом организации, осуществляющей образовательную деятельность, устанавливающим порядок и форму проведения итоговой аттестации по не имеющим государственной аккредитации образовательным программам (при наличии).</a:t>
            </a:r>
          </a:p>
          <a:p>
            <a:pPr algn="just"/>
            <a:r>
              <a:rPr lang="ru-RU" dirty="0" smtClean="0">
                <a:latin typeface="Times New Roman" pitchFamily="18" charset="0"/>
                <a:cs typeface="Times New Roman" pitchFamily="18" charset="0"/>
              </a:rPr>
              <a:t> </a:t>
            </a:r>
          </a:p>
          <a:p>
            <a:pPr lvl="0" algn="just"/>
            <a:r>
              <a:rPr lang="ru-RU" dirty="0" smtClean="0">
                <a:latin typeface="Times New Roman" pitchFamily="18" charset="0"/>
                <a:cs typeface="Times New Roman" pitchFamily="18" charset="0"/>
              </a:rPr>
              <a:t>14. Договоры об организации и проведении производственной практики, заключенные между организацией, осуществляющей образовательную деятельность, и организациями, осуществляющими деятельность по профилю образовательной программы (при наличии).</a:t>
            </a:r>
          </a:p>
          <a:p>
            <a:pPr algn="just"/>
            <a:r>
              <a:rPr lang="ru-RU" dirty="0" smtClean="0">
                <a:latin typeface="Times New Roman" pitchFamily="18" charset="0"/>
                <a:cs typeface="Times New Roman" pitchFamily="18" charset="0"/>
              </a:rPr>
              <a:t> </a:t>
            </a:r>
          </a:p>
          <a:p>
            <a:pPr lvl="0" algn="just"/>
            <a:r>
              <a:rPr lang="ru-RU" dirty="0" smtClean="0">
                <a:latin typeface="Times New Roman" pitchFamily="18" charset="0"/>
                <a:cs typeface="Times New Roman" pitchFamily="18" charset="0"/>
              </a:rPr>
              <a:t>15. Договор о сетевой форме реализации образовательной программы (при наличии).</a:t>
            </a:r>
          </a:p>
          <a:p>
            <a:pPr algn="just"/>
            <a:r>
              <a:rPr lang="ru-RU" dirty="0" smtClean="0">
                <a:latin typeface="Times New Roman" pitchFamily="18" charset="0"/>
                <a:cs typeface="Times New Roman" pitchFamily="18" charset="0"/>
              </a:rPr>
              <a:t> </a:t>
            </a:r>
          </a:p>
          <a:p>
            <a:pPr lvl="0" algn="just"/>
            <a:r>
              <a:rPr lang="ru-RU" dirty="0" smtClean="0">
                <a:latin typeface="Times New Roman" pitchFamily="18" charset="0"/>
                <a:cs typeface="Times New Roman" pitchFamily="18" charset="0"/>
              </a:rPr>
              <a:t>16. Штатное расписание (штаты &lt;1&gt;), копии трудовых договоров (служебных контрактов) с педагогическими работниками, трудовых книжек, документов об образовании и (или) о квалификации, решений аттестационной комиссии об установлении первой (высшей) квалификационной категории по должностям педагогических работников &lt;2&gt;.</a:t>
            </a:r>
          </a:p>
          <a:p>
            <a:pPr algn="just"/>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17. Документы, подтверждающие наличие (или право использования) в организации, осуществляющей образовательную деятельность, электронно-библиотечной системы (электронной библиотеки) и электронной информационно-образовательной среды, соответствующих требованиям федеральных государственных образовательных стандартов среднего профессионального образования (далее - ФГОС).</a:t>
            </a:r>
            <a:endParaRPr lang="ru-RU" dirty="0">
              <a:latin typeface="Times New Roman" pitchFamily="18" charset="0"/>
              <a:cs typeface="Times New Roman" pitchFamily="18" charset="0"/>
            </a:endParaRPr>
          </a:p>
        </p:txBody>
      </p:sp>
    </p:spTree>
  </p:cSld>
  <p:clrMapOvr>
    <a:masterClrMapping/>
  </p:clrMapOvr>
  <p:transition spd="slow">
    <p:push dir="u"/>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4261</TotalTime>
  <Words>1002</Words>
  <Application>Microsoft Office PowerPoint</Application>
  <PresentationFormat>Произвольный</PresentationFormat>
  <Paragraphs>270</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Слайд 1</vt:lpstr>
      <vt:lpstr>       ГБПОУ МО «Щелковский колледж»</vt:lpstr>
      <vt:lpstr> ГБПОУ МО «Щелковский колледж»</vt:lpstr>
      <vt:lpstr>                ГБПОУ МО «Щелковский колледж»</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Круглова</cp:lastModifiedBy>
  <cp:revision>357</cp:revision>
  <dcterms:created xsi:type="dcterms:W3CDTF">2016-05-30T04:33:41Z</dcterms:created>
  <dcterms:modified xsi:type="dcterms:W3CDTF">2020-10-28T09:49:10Z</dcterms:modified>
</cp:coreProperties>
</file>