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97" r:id="rId4"/>
    <p:sldId id="327" r:id="rId5"/>
    <p:sldId id="336" r:id="rId6"/>
    <p:sldId id="335" r:id="rId7"/>
    <p:sldId id="334" r:id="rId8"/>
    <p:sldId id="300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6" autoAdjust="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0D749F-4E95-4DAF-AE35-54AD28033836}" type="datetimeFigureOut">
              <a:rPr lang="ru-RU"/>
              <a:pPr/>
              <a:t>19.12.2018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AEEC180-A999-4240-A682-60AB517348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C180-A999-4240-A682-60AB517348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C180-A999-4240-A682-60AB517348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FBB3-5670-4DE6-A741-44E0A28D0642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394E-8800-411A-8CD0-7AE7FB54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72EB-DAF6-4E28-8E0D-971BF0E12110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37A3-6FFC-42C0-8699-99C8119D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F635-3918-4685-B35C-1E147091D2CA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3861-CAD0-4518-BD71-3BF7776B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08C0-678B-4DCC-9A1B-8875913493D0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EBF0-A175-44CE-A23A-779ED9E74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C435-1631-408F-B712-CF7A0C4D869C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2377-7477-4F41-B0F0-611FCD51E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938B-7228-4B35-A02C-3F25D0432576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3C78-F3AD-42BB-8B4C-5C6C98B4E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734-8750-4AA0-AC90-F97D1C5AE455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53B4-58E2-4697-9585-42BF25CDF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7125-A6A1-4871-BAFC-2E663AAB7647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1D2E-6B08-4D3F-BAB7-B6FDCC0D4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E3AD-E84D-4373-8258-3AB6962A0A13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A4-AA28-4353-9F91-DBCF7D772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D5E2-4B0D-4E6E-AB04-A6874DF507CA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AF8-B3CA-41AC-970A-908FE88E0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8ABF-6A59-45AC-90EE-4C258E93D6A6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8247-A7CD-491A-A1DA-86FEB92AA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A511A4-8997-46BB-A697-3E5457EFC435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E482F-9924-4607-95C5-0C5B64BC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501122" cy="1506468"/>
          </a:xfrm>
        </p:spPr>
        <p:txBody>
          <a:bodyPr/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Нормативно-правовое обеспечение внедрения ЭУМК в образовательный процесс ПОО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143512"/>
            <a:ext cx="6954864" cy="90168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folHlink"/>
                </a:solidFill>
                <a:latin typeface="Times New Roman" pitchFamily="18" charset="0"/>
              </a:rPr>
              <a:t>Хасанова И.Ф., научный сотрудник Центра развития профессионального образования</a:t>
            </a:r>
          </a:p>
          <a:p>
            <a:endParaRPr lang="ru-R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ecx.images-amazon.com/images/I/71zJvEFkGHL._SL1500_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2679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Под </a:t>
            </a:r>
            <a:r>
              <a:rPr lang="ru-RU" sz="2800" b="1" dirty="0" smtClean="0"/>
              <a:t>электронным обучением </a:t>
            </a:r>
            <a:r>
              <a:rPr lang="ru-RU" sz="2800" dirty="0" smtClean="0"/>
              <a:t>понимается организация </a:t>
            </a:r>
            <a:r>
              <a:rPr lang="ru-RU" sz="2800" dirty="0"/>
              <a:t>образовательной деятельности </a:t>
            </a:r>
            <a:r>
              <a:rPr lang="ru-RU" sz="2800" b="1" dirty="0"/>
              <a:t>с применением </a:t>
            </a:r>
            <a:r>
              <a:rPr lang="ru-RU" sz="2800" dirty="0"/>
              <a:t>содержащейся в базах данных и используемой при реализации образовательных программ </a:t>
            </a:r>
            <a:r>
              <a:rPr lang="ru-RU" sz="2800" b="1" u="sng" dirty="0"/>
              <a:t>информации</a:t>
            </a:r>
            <a:r>
              <a:rPr lang="ru-RU" sz="2800" u="sng" dirty="0"/>
              <a:t> </a:t>
            </a:r>
            <a:r>
              <a:rPr lang="ru-RU" sz="2800" dirty="0"/>
              <a:t>и обеспечивающих ее обработку </a:t>
            </a:r>
            <a:r>
              <a:rPr lang="ru-RU" sz="2800" b="1" u="sng" dirty="0"/>
              <a:t>информационных технологий</a:t>
            </a:r>
            <a:r>
              <a:rPr lang="ru-RU" sz="2800" u="sng" dirty="0"/>
              <a:t>, </a:t>
            </a:r>
            <a:r>
              <a:rPr lang="ru-RU" sz="2800" b="1" u="sng" dirty="0"/>
              <a:t>технических средств</a:t>
            </a:r>
            <a:r>
              <a:rPr lang="ru-RU" sz="2800" b="1" dirty="0"/>
              <a:t>, а также </a:t>
            </a:r>
            <a:r>
              <a:rPr lang="ru-RU" sz="2800" b="1" u="sng" dirty="0"/>
              <a:t>информационно-телекоммуникационных сетей</a:t>
            </a:r>
            <a:r>
              <a:rPr lang="ru-RU" sz="2800" b="1" dirty="0"/>
              <a:t>,</a:t>
            </a:r>
            <a:r>
              <a:rPr lang="ru-RU" sz="2800" dirty="0"/>
              <a:t> обеспечивающих передачу по линиям связи указанной информации, взаимодействие обучающихся и педагогических </a:t>
            </a:r>
            <a:r>
              <a:rPr lang="ru-RU" sz="2800" dirty="0" smtClean="0"/>
              <a:t>работников.</a:t>
            </a:r>
          </a:p>
          <a:p>
            <a:pPr marL="0" indent="0" algn="r">
              <a:buNone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«Об образовании в Российской Федерации» от 29.12.2012 г. (статья </a:t>
            </a:r>
            <a:r>
              <a:rPr lang="ru-RU" sz="2400" dirty="0" smtClean="0"/>
              <a:t>16)</a:t>
            </a: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Федеральные нормативно-правовые 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9675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Порядок </a:t>
            </a:r>
            <a:r>
              <a:rPr lang="ru-RU" sz="2800" b="1" dirty="0"/>
              <a:t>применения </a:t>
            </a:r>
            <a:r>
              <a:rPr lang="ru-RU" sz="2800" dirty="0"/>
              <a:t>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</a:t>
            </a:r>
            <a:r>
              <a:rPr lang="ru-RU" sz="2800" dirty="0" smtClean="0"/>
              <a:t>программ. </a:t>
            </a:r>
          </a:p>
          <a:p>
            <a:endParaRPr lang="ru-RU" sz="2800" dirty="0"/>
          </a:p>
          <a:p>
            <a:r>
              <a:rPr lang="ru-RU" sz="2800" b="1" dirty="0" smtClean="0"/>
              <a:t>Перечень </a:t>
            </a:r>
            <a:r>
              <a:rPr lang="ru-RU" sz="2800" b="1" dirty="0"/>
              <a:t>профессий среднего профессионального образования, </a:t>
            </a:r>
            <a:r>
              <a:rPr lang="ru-RU" sz="2800" dirty="0"/>
              <a:t>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Федеральные нормативно-правовые акты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2271" y="119675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ГОСТ Р 52653–2006 </a:t>
            </a:r>
            <a:r>
              <a:rPr lang="ru-RU" sz="2800" dirty="0"/>
              <a:t>«Информационно-коммуникационные технологии в образовании. Термины и определения» от 01.07.2008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459" y="548680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Федеральные нормативно-правовые акты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9871" y="3156650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дистанционные образовательные технологии, </a:t>
            </a:r>
            <a:endParaRPr lang="ru-RU" dirty="0" smtClean="0"/>
          </a:p>
          <a:p>
            <a:pPr algn="ctr"/>
            <a:r>
              <a:rPr lang="ru-RU" dirty="0" smtClean="0"/>
              <a:t>открытое </a:t>
            </a:r>
            <a:r>
              <a:rPr lang="ru-RU" dirty="0"/>
              <a:t>образование, </a:t>
            </a:r>
            <a:endParaRPr lang="ru-RU" dirty="0" smtClean="0"/>
          </a:p>
          <a:p>
            <a:pPr algn="ctr"/>
            <a:r>
              <a:rPr lang="ru-RU" dirty="0" smtClean="0"/>
              <a:t>электронное </a:t>
            </a:r>
            <a:r>
              <a:rPr lang="ru-RU" dirty="0"/>
              <a:t>обучение, </a:t>
            </a:r>
            <a:endParaRPr lang="ru-RU" dirty="0" smtClean="0"/>
          </a:p>
          <a:p>
            <a:pPr algn="ctr"/>
            <a:r>
              <a:rPr lang="ru-RU" dirty="0" smtClean="0"/>
              <a:t>мобильное </a:t>
            </a:r>
            <a:r>
              <a:rPr lang="ru-RU" dirty="0"/>
              <a:t>обучение, </a:t>
            </a:r>
            <a:endParaRPr lang="ru-RU" dirty="0" smtClean="0"/>
          </a:p>
          <a:p>
            <a:pPr algn="ctr"/>
            <a:r>
              <a:rPr lang="ru-RU" dirty="0" smtClean="0"/>
              <a:t>сетевое </a:t>
            </a:r>
            <a:r>
              <a:rPr lang="ru-RU" dirty="0"/>
              <a:t>обучение, </a:t>
            </a:r>
            <a:endParaRPr lang="ru-RU" dirty="0" smtClean="0"/>
          </a:p>
          <a:p>
            <a:pPr algn="ctr"/>
            <a:r>
              <a:rPr lang="ru-RU" dirty="0" smtClean="0"/>
              <a:t>автономное </a:t>
            </a:r>
            <a:r>
              <a:rPr lang="ru-RU" dirty="0"/>
              <a:t>обучение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смешанное обучение</a:t>
            </a:r>
          </a:p>
          <a:p>
            <a:pPr algn="ctr"/>
            <a:r>
              <a:rPr lang="ru-RU" dirty="0" smtClean="0"/>
              <a:t>система </a:t>
            </a:r>
            <a:r>
              <a:rPr lang="ru-RU" dirty="0"/>
              <a:t>управления обучением, </a:t>
            </a:r>
            <a:endParaRPr lang="ru-RU" dirty="0" smtClean="0"/>
          </a:p>
          <a:p>
            <a:pPr algn="ctr"/>
            <a:r>
              <a:rPr lang="ru-RU" dirty="0" smtClean="0"/>
              <a:t>система </a:t>
            </a:r>
            <a:r>
              <a:rPr lang="ru-RU" dirty="0"/>
              <a:t>управления образовательным контентом, технологическая система обучения, </a:t>
            </a:r>
            <a:endParaRPr lang="ru-RU" dirty="0" smtClean="0"/>
          </a:p>
          <a:p>
            <a:pPr algn="ctr"/>
            <a:r>
              <a:rPr lang="ru-RU" dirty="0" smtClean="0"/>
              <a:t>электронный </a:t>
            </a:r>
            <a:r>
              <a:rPr lang="ru-RU" dirty="0"/>
              <a:t>образовательный ресурс, </a:t>
            </a:r>
            <a:endParaRPr lang="ru-RU" dirty="0" smtClean="0"/>
          </a:p>
          <a:p>
            <a:pPr algn="ctr"/>
            <a:r>
              <a:rPr lang="ru-RU" dirty="0" smtClean="0"/>
              <a:t>образовательный </a:t>
            </a:r>
            <a:r>
              <a:rPr lang="ru-RU" dirty="0"/>
              <a:t>контент, </a:t>
            </a:r>
            <a:endParaRPr lang="ru-RU" dirty="0" smtClean="0"/>
          </a:p>
          <a:p>
            <a:pPr algn="ctr"/>
            <a:r>
              <a:rPr lang="ru-RU" dirty="0" smtClean="0"/>
              <a:t>метаданные </a:t>
            </a:r>
            <a:r>
              <a:rPr lang="ru-RU" dirty="0"/>
              <a:t>(образовательного контента).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7459" y="548680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Федеральные нормативно-правовые акты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005" y="119675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Постановление Главного государственного санитарного врача РФ от 29 декабря 2010 г. N 189 г. Москва "Об утверждении СанПиН 2.4.2.2821-10 «Санитарно-эпидемиологические требования к условиям и организации обучения в общеобразовательных учреждениях»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55929"/>
              </p:ext>
            </p:extLst>
          </p:nvPr>
        </p:nvGraphicFramePr>
        <p:xfrm>
          <a:off x="213342" y="3135744"/>
          <a:ext cx="8640958" cy="341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289"/>
                <a:gridCol w="1353289"/>
                <a:gridCol w="1165046"/>
                <a:gridCol w="1378598"/>
                <a:gridCol w="1378598"/>
                <a:gridCol w="1006069"/>
                <a:gridCol w="1006069"/>
              </a:tblGrid>
              <a:tr h="5766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Непрерывная длительность (мин.), не более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9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Просмотр статических изображений на учебных досках и экранах отраженного свечения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Просмотр телепередач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Просмотр динамических изображений на экранах отраженного свечения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с изображением на индивидуальном мониторе компьютера и клавиатурой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Прослушивание аудиозаписи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Прослушивание аудиозаписи в наушниках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8 - 11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Примерный перечень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нормативно-правовой документации, 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регулирующей внедрение ЭУМК в образовательный процесс ПОО Московской области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260678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i="1" u="sng" dirty="0"/>
              <a:t>Федеральный уровень</a:t>
            </a:r>
            <a:r>
              <a:rPr lang="ru-RU" b="1" i="1" u="sng" dirty="0" smtClean="0"/>
              <a:t>:</a:t>
            </a:r>
            <a:endParaRPr lang="ru-RU" b="1" u="sng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700" i="1" dirty="0"/>
              <a:t>- </a:t>
            </a:r>
            <a:r>
              <a:rPr lang="ru-RU" sz="1700" dirty="0"/>
              <a:t>Федеральный закон от 29 декабря 2012 г. № 273-ФЗ «Об образовании в Российской Федерации» (статья 16 «Реализация образовательных программ с применением электронного обучения и дистанционных образовательных технологий»).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700" dirty="0"/>
              <a:t>- Приказ </a:t>
            </a:r>
            <a:r>
              <a:rPr lang="ru-RU" sz="1700" dirty="0" err="1"/>
              <a:t>Минобрнауки</a:t>
            </a:r>
            <a:r>
              <a:rPr lang="ru-RU" sz="1700" dirty="0"/>
              <a:t> России от 20 января 2014 г. № 22 «Об утверждении перечней профессий и специальностей среднего профессионального образования, 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технологий».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700" i="1" dirty="0"/>
              <a:t>- </a:t>
            </a:r>
            <a:r>
              <a:rPr lang="ru-RU" sz="1700" dirty="0"/>
  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утвержденный приказом </a:t>
            </a:r>
            <a:r>
              <a:rPr lang="ru-RU" sz="1700" dirty="0" err="1"/>
              <a:t>Минобрнауки</a:t>
            </a:r>
            <a:r>
              <a:rPr lang="ru-RU" sz="1700" dirty="0"/>
              <a:t> России от 23 августа 2017 г. № 816.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1700" i="1" dirty="0"/>
              <a:t>- </a:t>
            </a:r>
            <a:r>
              <a:rPr lang="ru-RU" sz="1700" dirty="0"/>
              <a:t>Постановление Главного государственного санитарного врача РФ от 29 декабря 2010 г. N 189 г. Москва "Об утверждении СанПиН 2.4.2.2821-10 «Санитарно-эпидемиологические требования к условиям и организации обучения в общеобразовательных учреждениях» (продолжительность непрерывного использования в образовательной деятельности технических средств обучения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849694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i="1" dirty="0"/>
              <a:t>- </a:t>
            </a:r>
            <a:r>
              <a:rPr lang="ru-RU" dirty="0"/>
              <a:t>ГОСТ Р 52653–2006 «Информационно-коммуникационные технологии в образовании. Термины и определения» от 01.07.2008 г.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i="1" dirty="0"/>
              <a:t>- </a:t>
            </a:r>
            <a:r>
              <a:rPr lang="ru-RU" dirty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28.08.2015 г. № АК-2563/05 «О методических рекомендациях по организации образовательной деятельности с использованием сетевых форм реализации образовательных программ».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Примерный перечень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нормативно-правовой документации, 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регулирующей внедрение ЭУМК в образовательный процесс ПОО Московской области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8208912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/>
          </a:p>
          <a:p>
            <a:pPr algn="ctr"/>
            <a:r>
              <a:rPr lang="ru-RU" b="1" i="1" u="sng" dirty="0" smtClean="0"/>
              <a:t>Региональный </a:t>
            </a:r>
            <a:r>
              <a:rPr lang="ru-RU" b="1" i="1" u="sng" dirty="0"/>
              <a:t>уровень</a:t>
            </a:r>
            <a:r>
              <a:rPr lang="ru-RU" b="1" i="1" u="sng" dirty="0" smtClean="0"/>
              <a:t>:</a:t>
            </a:r>
          </a:p>
          <a:p>
            <a:pPr algn="ctr"/>
            <a:endParaRPr lang="ru-RU" dirty="0"/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ru-RU" dirty="0"/>
              <a:t>- Приказ об  утверждении порядка организации работы по функционированию информационно-технологической платформы «Профессиональное образование Московской области</a:t>
            </a:r>
            <a:r>
              <a:rPr lang="ru-RU" dirty="0" smtClean="0"/>
              <a:t>».</a:t>
            </a:r>
            <a:endParaRPr lang="ru-RU" dirty="0"/>
          </a:p>
          <a:p>
            <a:pPr marL="285750" indent="-285750" algn="just">
              <a:spcBef>
                <a:spcPts val="1000"/>
              </a:spcBef>
              <a:spcAft>
                <a:spcPts val="1000"/>
              </a:spcAft>
              <a:buFontTx/>
              <a:buChar char="-"/>
            </a:pPr>
            <a:r>
              <a:rPr lang="ru-RU" dirty="0" smtClean="0"/>
              <a:t>Методические </a:t>
            </a:r>
            <a:r>
              <a:rPr lang="ru-RU" dirty="0"/>
              <a:t>рекомендации по внедрению ЭУМК в образовательный процесс профессиональных образовательных организаций Московской области</a:t>
            </a:r>
            <a:r>
              <a:rPr lang="ru-RU" dirty="0" smtClean="0"/>
              <a:t>.</a:t>
            </a:r>
          </a:p>
          <a:p>
            <a:pPr marL="285750" indent="-285750" algn="just">
              <a:spcBef>
                <a:spcPts val="1000"/>
              </a:spcBef>
              <a:spcAft>
                <a:spcPts val="1000"/>
              </a:spcAft>
              <a:buFontTx/>
              <a:buChar char="-"/>
            </a:pPr>
            <a:r>
              <a:rPr lang="ru-RU" b="1" dirty="0" smtClean="0"/>
              <a:t>……..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896448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/>
              <a:t>Локальный уровень</a:t>
            </a:r>
            <a:r>
              <a:rPr lang="ru-RU" b="1" i="1" u="sng" dirty="0" smtClean="0"/>
              <a:t>:</a:t>
            </a:r>
          </a:p>
          <a:p>
            <a:pPr algn="ctr"/>
            <a:endParaRPr lang="ru-RU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000" dirty="0" smtClean="0"/>
              <a:t>- Положение </a:t>
            </a:r>
            <a:r>
              <a:rPr lang="ru-RU" sz="2000" dirty="0"/>
              <a:t>об организации образовательного процесса с применением электронного обучения, дистанционных образовательных технологий в (название профессиональной образовательной организации</a:t>
            </a:r>
            <a:r>
              <a:rPr lang="ru-RU" sz="2000" dirty="0" smtClean="0"/>
              <a:t>).</a:t>
            </a:r>
            <a:endParaRPr lang="ru-RU" sz="20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000" dirty="0"/>
              <a:t>- Положение о разработке и применении ЭУМК в профессиональной образовательной  организации.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000" dirty="0"/>
              <a:t>- Дорожные карты ПОО по внедрению ЭУМК в образовательный процесс.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000" dirty="0"/>
              <a:t>- Перечень дисциплин, по которым внедряются ЭУМК в ПОО.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000" dirty="0"/>
              <a:t>-  Расчет  норм времени, учитывающих применение электронного обучения (ЭО) и дистанционных образовательных технологий (ДОТ) при расчете объема учебной работы и планировании основных видов работ, </a:t>
            </a:r>
            <a:br>
              <a:rPr lang="ru-RU" sz="2000" dirty="0"/>
            </a:br>
            <a:r>
              <a:rPr lang="ru-RU" sz="2000" dirty="0"/>
              <a:t>выполняемых преподавательским составом ПОО.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Примерный перечень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нормативно-правовой документации, 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регулирующей внедрение ЭУМК в образовательный процесс ПОО Московской области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Благодарю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5119" y="4725144"/>
            <a:ext cx="426655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 indent="0" algn="ctr">
              <a:lnSpc>
                <a:spcPct val="115000"/>
              </a:lnSpc>
              <a:buClr>
                <a:srgbClr val="4D160F">
                  <a:shade val="95000"/>
                </a:srgbClr>
              </a:buClr>
              <a:buSzPct val="65000"/>
              <a:buNone/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Email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crpo_mo@mail.ru</a:t>
            </a:r>
            <a:endParaRPr lang="ru-RU" sz="28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615</Words>
  <Application>Microsoft Office PowerPoint</Application>
  <PresentationFormat>Экран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Нормативно-правовое обеспечение внедрения ЭУМК в образовательный процесс ПОО</vt:lpstr>
      <vt:lpstr>Федеральные нормативно-правовые акты</vt:lpstr>
      <vt:lpstr>Федеральные нормативно-правовые акты</vt:lpstr>
      <vt:lpstr>Федеральные нормативно-правовые акты</vt:lpstr>
      <vt:lpstr>Федеральные нормативно-правовые акты</vt:lpstr>
      <vt:lpstr> Примерный перечень нормативно-правовой документации,  регулирующей внедрение ЭУМК в образовательный процесс ПОО Московской области </vt:lpstr>
      <vt:lpstr> Примерный перечень нормативно-правовой документации,  регулирующей внедрение ЭУМК в образовательный процесс ПОО Московской области </vt:lpstr>
      <vt:lpstr> Примерный перечень нормативно-правовой документации,  регулирующей внедрение ЭУМК в образовательный процесс ПОО Московской области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Юлия</cp:lastModifiedBy>
  <cp:revision>233</cp:revision>
  <dcterms:created xsi:type="dcterms:W3CDTF">2015-09-28T12:26:45Z</dcterms:created>
  <dcterms:modified xsi:type="dcterms:W3CDTF">2018-12-19T16:27:18Z</dcterms:modified>
</cp:coreProperties>
</file>