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ac0b5a415_0_147:notes"/>
          <p:cNvSpPr txBox="1"/>
          <p:nvPr>
            <p:ph idx="1" type="body"/>
          </p:nvPr>
        </p:nvSpPr>
        <p:spPr>
          <a:xfrm>
            <a:off x="685797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7" name="Google Shape;267;g4ac0b5a415_0_1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ac0b5a415_0_159:notes"/>
          <p:cNvSpPr txBox="1"/>
          <p:nvPr>
            <p:ph idx="1" type="body"/>
          </p:nvPr>
        </p:nvSpPr>
        <p:spPr>
          <a:xfrm>
            <a:off x="685797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0" name="Google Shape;280;g4ac0b5a415_0_1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ac0b5a415_0_171:notes"/>
          <p:cNvSpPr txBox="1"/>
          <p:nvPr>
            <p:ph idx="1" type="body"/>
          </p:nvPr>
        </p:nvSpPr>
        <p:spPr>
          <a:xfrm>
            <a:off x="685797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1" name="Google Shape;291;g4ac0b5a415_0_1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4ac0b5a415_0_93:notes"/>
          <p:cNvSpPr txBox="1"/>
          <p:nvPr>
            <p:ph idx="1" type="body"/>
          </p:nvPr>
        </p:nvSpPr>
        <p:spPr>
          <a:xfrm>
            <a:off x="685797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4" name="Google Shape;304;g4ac0b5a415_0_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4ac0b5a415_0_107:notes"/>
          <p:cNvSpPr txBox="1"/>
          <p:nvPr>
            <p:ph idx="1" type="body"/>
          </p:nvPr>
        </p:nvSpPr>
        <p:spPr>
          <a:xfrm>
            <a:off x="685797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5" name="Google Shape;315;g4ac0b5a415_0_1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ac0b5a415_0_206:notes"/>
          <p:cNvSpPr txBox="1"/>
          <p:nvPr>
            <p:ph idx="1" type="body"/>
          </p:nvPr>
        </p:nvSpPr>
        <p:spPr>
          <a:xfrm>
            <a:off x="685797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8" name="Google Shape;328;g4ac0b5a415_0_2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4ac0b5a415_0_134:notes"/>
          <p:cNvSpPr txBox="1"/>
          <p:nvPr>
            <p:ph idx="1" type="body"/>
          </p:nvPr>
        </p:nvSpPr>
        <p:spPr>
          <a:xfrm>
            <a:off x="685797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1" name="Google Shape;341;g4ac0b5a415_0_1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4ac0b5a415_0_183:notes"/>
          <p:cNvSpPr txBox="1"/>
          <p:nvPr>
            <p:ph idx="1" type="body"/>
          </p:nvPr>
        </p:nvSpPr>
        <p:spPr>
          <a:xfrm>
            <a:off x="685797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4" name="Google Shape;354;g4ac0b5a415_0_1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4ac0b5a415_3_3:notes"/>
          <p:cNvSpPr txBox="1"/>
          <p:nvPr>
            <p:ph idx="1" type="body"/>
          </p:nvPr>
        </p:nvSpPr>
        <p:spPr>
          <a:xfrm>
            <a:off x="685797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7" name="Google Shape;367;g4ac0b5a415_3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0" name="Google Shape;38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797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a20acc517_1_19:notes"/>
          <p:cNvSpPr txBox="1"/>
          <p:nvPr>
            <p:ph idx="1" type="body"/>
          </p:nvPr>
        </p:nvSpPr>
        <p:spPr>
          <a:xfrm>
            <a:off x="685797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g4a20acc517_1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ac0b5a415_0_18:notes"/>
          <p:cNvSpPr txBox="1"/>
          <p:nvPr>
            <p:ph idx="1" type="body"/>
          </p:nvPr>
        </p:nvSpPr>
        <p:spPr>
          <a:xfrm>
            <a:off x="685797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g4ac0b5a415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ac5c3ad18_0_2:notes"/>
          <p:cNvSpPr txBox="1"/>
          <p:nvPr>
            <p:ph idx="1" type="body"/>
          </p:nvPr>
        </p:nvSpPr>
        <p:spPr>
          <a:xfrm>
            <a:off x="685797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2" name="Google Shape;202;g4ac5c3ad18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ac0b5a415_0_33:notes"/>
          <p:cNvSpPr txBox="1"/>
          <p:nvPr>
            <p:ph idx="1" type="body"/>
          </p:nvPr>
        </p:nvSpPr>
        <p:spPr>
          <a:xfrm>
            <a:off x="685797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g4ac0b5a415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ac0b5a415_0_80:notes"/>
          <p:cNvSpPr txBox="1"/>
          <p:nvPr>
            <p:ph idx="1" type="body"/>
          </p:nvPr>
        </p:nvSpPr>
        <p:spPr>
          <a:xfrm>
            <a:off x="685797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8" name="Google Shape;228;g4ac0b5a415_0_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ac0b5a415_0_53:notes"/>
          <p:cNvSpPr txBox="1"/>
          <p:nvPr>
            <p:ph idx="1" type="body"/>
          </p:nvPr>
        </p:nvSpPr>
        <p:spPr>
          <a:xfrm>
            <a:off x="685797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g4ac0b5a415_0_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ac0b5a415_0_68:notes"/>
          <p:cNvSpPr txBox="1"/>
          <p:nvPr>
            <p:ph idx="1" type="body"/>
          </p:nvPr>
        </p:nvSpPr>
        <p:spPr>
          <a:xfrm>
            <a:off x="685797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5" name="Google Shape;255;g4ac0b5a415_0_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5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18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810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19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22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22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2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23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Google Shape;15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810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5" Type="http://schemas.openxmlformats.org/officeDocument/2006/relationships/hyperlink" Target="http://www.academia-moscow.ru/" TargetMode="External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26.jpg"/><Relationship Id="rId5" Type="http://schemas.openxmlformats.org/officeDocument/2006/relationships/image" Target="../media/image5.png"/><Relationship Id="rId6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15.jpg"/><Relationship Id="rId5" Type="http://schemas.openxmlformats.org/officeDocument/2006/relationships/image" Target="../media/image5.png"/><Relationship Id="rId6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Relationship Id="rId4" Type="http://schemas.openxmlformats.org/officeDocument/2006/relationships/image" Target="../media/image9.png"/><Relationship Id="rId5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Relationship Id="rId4" Type="http://schemas.openxmlformats.org/officeDocument/2006/relationships/image" Target="../media/image9.png"/><Relationship Id="rId5" Type="http://schemas.openxmlformats.org/officeDocument/2006/relationships/image" Target="../media/image2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Relationship Id="rId4" Type="http://schemas.openxmlformats.org/officeDocument/2006/relationships/image" Target="../media/image9.png"/><Relationship Id="rId5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Relationship Id="rId4" Type="http://schemas.openxmlformats.org/officeDocument/2006/relationships/image" Target="../media/image9.png"/><Relationship Id="rId5" Type="http://schemas.openxmlformats.org/officeDocument/2006/relationships/image" Target="../media/image2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Relationship Id="rId4" Type="http://schemas.openxmlformats.org/officeDocument/2006/relationships/image" Target="../media/image9.png"/><Relationship Id="rId5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9.jpg"/><Relationship Id="rId5" Type="http://schemas.openxmlformats.org/officeDocument/2006/relationships/image" Target="../media/image5.png"/><Relationship Id="rId6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25.jpg"/><Relationship Id="rId5" Type="http://schemas.openxmlformats.org/officeDocument/2006/relationships/image" Target="../media/image5.png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20.jpg"/><Relationship Id="rId5" Type="http://schemas.openxmlformats.org/officeDocument/2006/relationships/image" Target="../media/image5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13.jpg"/><Relationship Id="rId5" Type="http://schemas.openxmlformats.org/officeDocument/2006/relationships/image" Target="../media/image5.png"/><Relationship Id="rId6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23.jpg"/><Relationship Id="rId5" Type="http://schemas.openxmlformats.org/officeDocument/2006/relationships/image" Target="../media/image5.png"/><Relationship Id="rId6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18.jpg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" y="0"/>
            <a:ext cx="914311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k_1-06.png" id="160" name="Google Shape;16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7003" y="4534929"/>
            <a:ext cx="277937" cy="27391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/>
          <p:nvPr/>
        </p:nvSpPr>
        <p:spPr>
          <a:xfrm>
            <a:off x="3735975" y="2007725"/>
            <a:ext cx="5407500" cy="14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Развитие платформенных решений “Академия-Медиа”: 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новые информационные системы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Степник Елена Александровна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Мубаракшина Алсу Ирековна</a:t>
            </a:r>
            <a:br>
              <a:rPr lang="ru" sz="1000"/>
            </a:br>
            <a:endParaRPr sz="1000"/>
          </a:p>
        </p:txBody>
      </p:sp>
      <p:cxnSp>
        <p:nvCxnSpPr>
          <p:cNvPr id="162" name="Google Shape;162;p25"/>
          <p:cNvCxnSpPr/>
          <p:nvPr/>
        </p:nvCxnSpPr>
        <p:spPr>
          <a:xfrm rot="10800000">
            <a:off x="3735978" y="1992124"/>
            <a:ext cx="0" cy="3182400"/>
          </a:xfrm>
          <a:prstGeom prst="straightConnector1">
            <a:avLst/>
          </a:prstGeom>
          <a:noFill/>
          <a:ln cap="flat" cmpd="sng" w="28575">
            <a:solidFill>
              <a:srgbClr val="29388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3" name="Google Shape;163;p25"/>
          <p:cNvSpPr/>
          <p:nvPr/>
        </p:nvSpPr>
        <p:spPr>
          <a:xfrm>
            <a:off x="3336313" y="4613060"/>
            <a:ext cx="31755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25" spcFirstLastPara="1" rIns="89625" wrap="square" tIns="44800">
            <a:noAutofit/>
          </a:bodyPr>
          <a:lstStyle/>
          <a:p>
            <a:pPr indent="-342900" lvl="2" marL="965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http://www.academia-moscow.ru</a:t>
            </a:r>
            <a:r>
              <a:rPr b="0" i="0" lang="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k_2-06.png" id="164" name="Google Shape;16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32135" y="4312508"/>
            <a:ext cx="1699655" cy="57397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/>
          <p:nvPr/>
        </p:nvSpPr>
        <p:spPr>
          <a:xfrm>
            <a:off x="1705235" y="4627606"/>
            <a:ext cx="14829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>
                <a:solidFill>
                  <a:srgbClr val="29388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b="0" i="0" lang="ru" sz="1200" u="none" cap="none" strike="noStrike">
                <a:solidFill>
                  <a:srgbClr val="293881"/>
                </a:solidFill>
                <a:latin typeface="Calibri"/>
                <a:ea typeface="Calibri"/>
                <a:cs typeface="Calibri"/>
                <a:sym typeface="Calibri"/>
              </a:rPr>
              <a:t>.1</a:t>
            </a:r>
            <a:r>
              <a:rPr lang="ru" sz="1200">
                <a:solidFill>
                  <a:srgbClr val="29388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ru" sz="1200" u="none" cap="none" strike="noStrike">
                <a:solidFill>
                  <a:srgbClr val="293881"/>
                </a:solidFill>
                <a:latin typeface="Calibri"/>
                <a:ea typeface="Calibri"/>
                <a:cs typeface="Calibri"/>
                <a:sym typeface="Calibri"/>
              </a:rPr>
              <a:t>.2018</a:t>
            </a:r>
            <a:endParaRPr b="0" i="0" sz="1200" u="none" cap="none" strike="noStrike">
              <a:solidFill>
                <a:srgbClr val="2938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28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4"/>
          <p:cNvSpPr txBox="1"/>
          <p:nvPr/>
        </p:nvSpPr>
        <p:spPr>
          <a:xfrm>
            <a:off x="364325" y="3702860"/>
            <a:ext cx="24159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2938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4"/>
          <p:cNvSpPr txBox="1"/>
          <p:nvPr/>
        </p:nvSpPr>
        <p:spPr>
          <a:xfrm>
            <a:off x="4104084" y="3317081"/>
            <a:ext cx="3621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24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4"/>
          <p:cNvSpPr txBox="1"/>
          <p:nvPr>
            <p:ph idx="12" type="sldNum"/>
          </p:nvPr>
        </p:nvSpPr>
        <p:spPr>
          <a:xfrm>
            <a:off x="7022075" y="472523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73" name="Google Shape;273;p34"/>
          <p:cNvSpPr txBox="1"/>
          <p:nvPr/>
        </p:nvSpPr>
        <p:spPr>
          <a:xfrm>
            <a:off x="264475" y="0"/>
            <a:ext cx="72867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</a:rPr>
              <a:t>Информационная система «</a:t>
            </a:r>
            <a:r>
              <a:rPr lang="ru" sz="1600">
                <a:solidFill>
                  <a:srgbClr val="FFFFFF"/>
                </a:solidFill>
              </a:rPr>
              <a:t>Монитор урока»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274" name="Google Shape;274;p34"/>
          <p:cNvSpPr txBox="1"/>
          <p:nvPr/>
        </p:nvSpPr>
        <p:spPr>
          <a:xfrm>
            <a:off x="0" y="903550"/>
            <a:ext cx="3253800" cy="27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/>
          <a:p>
            <a:pPr indent="-198600" lvl="0" marL="3527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Конструирование урока из готовых (ЭУМК) и авторских учебных модулей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Создание банка учебных материалов и КОС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Использование внешних информационных ресурсов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Настройка времени выполнения заданий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Мониторинг деятельности студента на занятии</a:t>
            </a: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" sz="1200"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latin typeface="Calibri"/>
                <a:ea typeface="Calibri"/>
                <a:cs typeface="Calibri"/>
                <a:sym typeface="Calibri"/>
              </a:rPr>
            </a:b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34"/>
          <p:cNvPicPr preferRelativeResize="0"/>
          <p:nvPr/>
        </p:nvPicPr>
        <p:blipFill rotWithShape="1">
          <a:blip r:embed="rId4">
            <a:alphaModFix/>
          </a:blip>
          <a:srcRect b="10120" l="0" r="0" t="0"/>
          <a:stretch/>
        </p:blipFill>
        <p:spPr>
          <a:xfrm>
            <a:off x="3411125" y="940863"/>
            <a:ext cx="5634824" cy="331847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6" name="Google Shape;27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8625" y="940875"/>
            <a:ext cx="210475" cy="16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29524" y="940874"/>
            <a:ext cx="168675" cy="16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28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5"/>
          <p:cNvSpPr txBox="1"/>
          <p:nvPr/>
        </p:nvSpPr>
        <p:spPr>
          <a:xfrm>
            <a:off x="364325" y="3702860"/>
            <a:ext cx="24159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2938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5"/>
          <p:cNvSpPr txBox="1"/>
          <p:nvPr/>
        </p:nvSpPr>
        <p:spPr>
          <a:xfrm>
            <a:off x="4104084" y="3317081"/>
            <a:ext cx="3621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24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5"/>
          <p:cNvSpPr txBox="1"/>
          <p:nvPr>
            <p:ph idx="12" type="sldNum"/>
          </p:nvPr>
        </p:nvSpPr>
        <p:spPr>
          <a:xfrm>
            <a:off x="6457950" y="4767275"/>
            <a:ext cx="25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86" name="Google Shape;286;p35"/>
          <p:cNvSpPr txBox="1"/>
          <p:nvPr/>
        </p:nvSpPr>
        <p:spPr>
          <a:xfrm>
            <a:off x="264475" y="0"/>
            <a:ext cx="72867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</a:rPr>
              <a:t>Информационная система «</a:t>
            </a:r>
            <a:r>
              <a:rPr lang="ru" sz="1600">
                <a:solidFill>
                  <a:srgbClr val="FFFFFF"/>
                </a:solidFill>
              </a:rPr>
              <a:t>Коммуникации 2.0»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287" name="Google Shape;287;p35"/>
          <p:cNvSpPr txBox="1"/>
          <p:nvPr/>
        </p:nvSpPr>
        <p:spPr>
          <a:xfrm>
            <a:off x="0" y="919100"/>
            <a:ext cx="33756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/>
          <a:p>
            <a:pPr indent="-198600" lvl="0" marL="3527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Новое программное обеспечение для проведения вебинаров, видеоконференций и т.д.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Реализация обмена сообщениями в рамках всей платформы (с интеграцией во все информационные системы)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Оповещение пользователей о планируемых событиях и мероприятиях</a:t>
            </a: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" sz="1200"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latin typeface="Calibri"/>
                <a:ea typeface="Calibri"/>
                <a:cs typeface="Calibri"/>
                <a:sym typeface="Calibri"/>
              </a:rPr>
            </a:b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35"/>
          <p:cNvPicPr preferRelativeResize="0"/>
          <p:nvPr/>
        </p:nvPicPr>
        <p:blipFill rotWithShape="1">
          <a:blip r:embed="rId4">
            <a:alphaModFix/>
          </a:blip>
          <a:srcRect b="1976" l="15507" r="12264" t="4364"/>
          <a:stretch/>
        </p:blipFill>
        <p:spPr>
          <a:xfrm>
            <a:off x="3726550" y="848025"/>
            <a:ext cx="5150599" cy="3823926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28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6"/>
          <p:cNvSpPr txBox="1"/>
          <p:nvPr/>
        </p:nvSpPr>
        <p:spPr>
          <a:xfrm>
            <a:off x="364325" y="3702860"/>
            <a:ext cx="24159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2938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6"/>
          <p:cNvSpPr txBox="1"/>
          <p:nvPr/>
        </p:nvSpPr>
        <p:spPr>
          <a:xfrm>
            <a:off x="4104084" y="3317081"/>
            <a:ext cx="3621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24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6"/>
          <p:cNvSpPr txBox="1"/>
          <p:nvPr>
            <p:ph idx="12" type="sldNum"/>
          </p:nvPr>
        </p:nvSpPr>
        <p:spPr>
          <a:xfrm>
            <a:off x="6995150" y="472523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97" name="Google Shape;297;p36"/>
          <p:cNvSpPr txBox="1"/>
          <p:nvPr/>
        </p:nvSpPr>
        <p:spPr>
          <a:xfrm>
            <a:off x="264475" y="0"/>
            <a:ext cx="72867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</a:rPr>
              <a:t>Информационная система «</a:t>
            </a:r>
            <a:r>
              <a:rPr lang="ru" sz="1600">
                <a:solidFill>
                  <a:srgbClr val="FFFFFF"/>
                </a:solidFill>
              </a:rPr>
              <a:t>Рейтинги 2.0»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298" name="Google Shape;298;p36"/>
          <p:cNvSpPr txBox="1"/>
          <p:nvPr/>
        </p:nvSpPr>
        <p:spPr>
          <a:xfrm>
            <a:off x="0" y="924925"/>
            <a:ext cx="3400200" cy="26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/>
          <a:p>
            <a:pPr indent="-198600" lvl="0" marL="3527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Графическое представление рейтингов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Ввод новых параметров формирования рейтингов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Гибкие настройки подсчета рейтингов: студентов, преподавателей, студентов, ПОО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" sz="1200"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latin typeface="Calibri"/>
                <a:ea typeface="Calibri"/>
                <a:cs typeface="Calibri"/>
                <a:sym typeface="Calibri"/>
              </a:rPr>
            </a:b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36"/>
          <p:cNvPicPr preferRelativeResize="0"/>
          <p:nvPr/>
        </p:nvPicPr>
        <p:blipFill rotWithShape="1">
          <a:blip r:embed="rId4">
            <a:alphaModFix/>
          </a:blip>
          <a:srcRect b="9272" l="896" r="24421" t="0"/>
          <a:stretch/>
        </p:blipFill>
        <p:spPr>
          <a:xfrm>
            <a:off x="3580225" y="791563"/>
            <a:ext cx="5361393" cy="3800324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0" name="Google Shape;300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4225" y="825750"/>
            <a:ext cx="210475" cy="16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02588" y="804850"/>
            <a:ext cx="210475" cy="21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28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7"/>
          <p:cNvSpPr txBox="1"/>
          <p:nvPr/>
        </p:nvSpPr>
        <p:spPr>
          <a:xfrm>
            <a:off x="364325" y="3702860"/>
            <a:ext cx="24159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2938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7"/>
          <p:cNvSpPr txBox="1"/>
          <p:nvPr/>
        </p:nvSpPr>
        <p:spPr>
          <a:xfrm>
            <a:off x="4104084" y="3317081"/>
            <a:ext cx="3621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24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7"/>
          <p:cNvSpPr txBox="1"/>
          <p:nvPr>
            <p:ph idx="12" type="sldNum"/>
          </p:nvPr>
        </p:nvSpPr>
        <p:spPr>
          <a:xfrm>
            <a:off x="6995800" y="470333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10" name="Google Shape;310;p37"/>
          <p:cNvSpPr txBox="1"/>
          <p:nvPr/>
        </p:nvSpPr>
        <p:spPr>
          <a:xfrm>
            <a:off x="264475" y="0"/>
            <a:ext cx="72867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</a:rPr>
              <a:t>Адаптация интерфейса Платформы для инклюзивного обучения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311" name="Google Shape;311;p37"/>
          <p:cNvSpPr txBox="1"/>
          <p:nvPr/>
        </p:nvSpPr>
        <p:spPr>
          <a:xfrm>
            <a:off x="0" y="908100"/>
            <a:ext cx="3471900" cy="26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/>
          <a:p>
            <a:pPr indent="-198600" lvl="0" marL="3527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Адаптация интерфейса платформы для лиц с ОВЗ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Аудиосопровождение учебной деятельности на платформе для лиц с ОВЗ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600" lvl="0" marL="38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Адаптация шаблонов учебных заданий для лиц с ОВЗ по зрению, слуху и двигательной активности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" sz="1200"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latin typeface="Calibri"/>
                <a:ea typeface="Calibri"/>
                <a:cs typeface="Calibri"/>
                <a:sym typeface="Calibri"/>
              </a:rPr>
            </a:b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p37"/>
          <p:cNvPicPr preferRelativeResize="0"/>
          <p:nvPr/>
        </p:nvPicPr>
        <p:blipFill rotWithShape="1">
          <a:blip r:embed="rId4">
            <a:alphaModFix/>
          </a:blip>
          <a:srcRect b="8825" l="2873" r="2920" t="0"/>
          <a:stretch/>
        </p:blipFill>
        <p:spPr>
          <a:xfrm>
            <a:off x="3404325" y="851075"/>
            <a:ext cx="5648874" cy="3131377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28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8"/>
          <p:cNvSpPr txBox="1"/>
          <p:nvPr/>
        </p:nvSpPr>
        <p:spPr>
          <a:xfrm>
            <a:off x="364325" y="3702860"/>
            <a:ext cx="24159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2938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8"/>
          <p:cNvSpPr txBox="1"/>
          <p:nvPr/>
        </p:nvSpPr>
        <p:spPr>
          <a:xfrm>
            <a:off x="4104084" y="3317081"/>
            <a:ext cx="3621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24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21" name="Google Shape;321;p38"/>
          <p:cNvSpPr txBox="1"/>
          <p:nvPr/>
        </p:nvSpPr>
        <p:spPr>
          <a:xfrm>
            <a:off x="264475" y="0"/>
            <a:ext cx="72867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</a:rPr>
              <a:t>Адаптация интерфейса Платформы для инклюзивного обучения</a:t>
            </a:r>
            <a:endParaRPr sz="1600">
              <a:solidFill>
                <a:srgbClr val="FFFFFF"/>
              </a:solidFill>
            </a:endParaRPr>
          </a:p>
        </p:txBody>
      </p:sp>
      <p:cxnSp>
        <p:nvCxnSpPr>
          <p:cNvPr id="322" name="Google Shape;322;p38"/>
          <p:cNvCxnSpPr/>
          <p:nvPr/>
        </p:nvCxnSpPr>
        <p:spPr>
          <a:xfrm>
            <a:off x="0" y="976662"/>
            <a:ext cx="6847500" cy="0"/>
          </a:xfrm>
          <a:prstGeom prst="straightConnector1">
            <a:avLst/>
          </a:prstGeom>
          <a:noFill/>
          <a:ln cap="flat" cmpd="sng" w="28575">
            <a:solidFill>
              <a:srgbClr val="29388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3" name="Google Shape;323;p38"/>
          <p:cNvSpPr/>
          <p:nvPr/>
        </p:nvSpPr>
        <p:spPr>
          <a:xfrm>
            <a:off x="456728" y="699738"/>
            <a:ext cx="5071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99"/>
                </a:solidFill>
                <a:latin typeface="Calibri"/>
                <a:ea typeface="Calibri"/>
                <a:cs typeface="Calibri"/>
                <a:sym typeface="Calibri"/>
              </a:rPr>
              <a:t>Расширенные настройки адаптации</a:t>
            </a:r>
            <a:r>
              <a:rPr lang="ru">
                <a:solidFill>
                  <a:srgbClr val="333399"/>
                </a:solidFill>
                <a:latin typeface="Calibri"/>
                <a:ea typeface="Calibri"/>
                <a:cs typeface="Calibri"/>
                <a:sym typeface="Calibri"/>
              </a:rPr>
              <a:t> интерфейса</a:t>
            </a:r>
            <a:br>
              <a:rPr lang="ru">
                <a:solidFill>
                  <a:srgbClr val="33339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>
              <a:solidFill>
                <a:srgbClr val="333399"/>
              </a:solidFill>
            </a:endParaRPr>
          </a:p>
        </p:txBody>
      </p:sp>
      <p:pic>
        <p:nvPicPr>
          <p:cNvPr descr="\\004-1\gvs\_DESIGN\ПРЕЗЕНТАЦИИ\Презентация Академия\материал\дизайн страниц akademia_ik 7-09.png" id="324" name="Google Shape;32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5325" y="1026875"/>
            <a:ext cx="6847501" cy="3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3540" y="1335953"/>
            <a:ext cx="6543755" cy="3466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28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9"/>
          <p:cNvSpPr txBox="1"/>
          <p:nvPr/>
        </p:nvSpPr>
        <p:spPr>
          <a:xfrm>
            <a:off x="364325" y="3702860"/>
            <a:ext cx="24159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2938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39"/>
          <p:cNvSpPr txBox="1"/>
          <p:nvPr/>
        </p:nvSpPr>
        <p:spPr>
          <a:xfrm>
            <a:off x="4104084" y="3317081"/>
            <a:ext cx="3621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24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34" name="Google Shape;334;p39"/>
          <p:cNvSpPr txBox="1"/>
          <p:nvPr/>
        </p:nvSpPr>
        <p:spPr>
          <a:xfrm>
            <a:off x="264475" y="0"/>
            <a:ext cx="72867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</a:rPr>
              <a:t>Адаптация интерфейса Платформы для инклюзивного обучения</a:t>
            </a:r>
            <a:endParaRPr sz="1600">
              <a:solidFill>
                <a:srgbClr val="FFFFFF"/>
              </a:solidFill>
            </a:endParaRPr>
          </a:p>
        </p:txBody>
      </p:sp>
      <p:cxnSp>
        <p:nvCxnSpPr>
          <p:cNvPr id="335" name="Google Shape;335;p39"/>
          <p:cNvCxnSpPr/>
          <p:nvPr/>
        </p:nvCxnSpPr>
        <p:spPr>
          <a:xfrm>
            <a:off x="0" y="976662"/>
            <a:ext cx="6847500" cy="0"/>
          </a:xfrm>
          <a:prstGeom prst="straightConnector1">
            <a:avLst/>
          </a:prstGeom>
          <a:noFill/>
          <a:ln cap="flat" cmpd="sng" w="28575">
            <a:solidFill>
              <a:srgbClr val="29388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6" name="Google Shape;336;p39"/>
          <p:cNvSpPr/>
          <p:nvPr/>
        </p:nvSpPr>
        <p:spPr>
          <a:xfrm>
            <a:off x="456724" y="699750"/>
            <a:ext cx="6612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>
                <a:solidFill>
                  <a:srgbClr val="333399"/>
                </a:solidFill>
                <a:latin typeface="Calibri"/>
                <a:ea typeface="Calibri"/>
                <a:cs typeface="Calibri"/>
                <a:sym typeface="Calibri"/>
              </a:rPr>
              <a:t>Отображение адаптированной версии ИС «Система электронного обучения»</a:t>
            </a:r>
            <a:endParaRPr sz="1100">
              <a:solidFill>
                <a:srgbClr val="333399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\\004-1\gvs\_DESIGN\ПРЕЗЕНТАЦИИ\Презентация Академия\материал\дизайн страниц akademia_ik 7-09.png" id="337" name="Google Shape;337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5325" y="1026875"/>
            <a:ext cx="6847501" cy="3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9"/>
          <p:cNvPicPr preferRelativeResize="0"/>
          <p:nvPr/>
        </p:nvPicPr>
        <p:blipFill rotWithShape="1">
          <a:blip r:embed="rId5">
            <a:alphaModFix/>
          </a:blip>
          <a:srcRect b="10152" l="0" r="0" t="0"/>
          <a:stretch/>
        </p:blipFill>
        <p:spPr>
          <a:xfrm>
            <a:off x="1385225" y="1332825"/>
            <a:ext cx="6547704" cy="3434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28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0"/>
          <p:cNvSpPr txBox="1"/>
          <p:nvPr/>
        </p:nvSpPr>
        <p:spPr>
          <a:xfrm>
            <a:off x="364325" y="3702860"/>
            <a:ext cx="24159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2938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40"/>
          <p:cNvSpPr txBox="1"/>
          <p:nvPr/>
        </p:nvSpPr>
        <p:spPr>
          <a:xfrm>
            <a:off x="4104084" y="3317081"/>
            <a:ext cx="3621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24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4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47" name="Google Shape;347;p40"/>
          <p:cNvSpPr txBox="1"/>
          <p:nvPr/>
        </p:nvSpPr>
        <p:spPr>
          <a:xfrm>
            <a:off x="264475" y="0"/>
            <a:ext cx="72867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</a:rPr>
              <a:t>Адаптация шаблонов Платформы для инклюзивного обучения</a:t>
            </a:r>
            <a:endParaRPr sz="1600">
              <a:solidFill>
                <a:srgbClr val="FFFFFF"/>
              </a:solidFill>
            </a:endParaRPr>
          </a:p>
        </p:txBody>
      </p:sp>
      <p:cxnSp>
        <p:nvCxnSpPr>
          <p:cNvPr id="348" name="Google Shape;348;p40"/>
          <p:cNvCxnSpPr/>
          <p:nvPr/>
        </p:nvCxnSpPr>
        <p:spPr>
          <a:xfrm>
            <a:off x="0" y="976662"/>
            <a:ext cx="6847500" cy="0"/>
          </a:xfrm>
          <a:prstGeom prst="straightConnector1">
            <a:avLst/>
          </a:prstGeom>
          <a:noFill/>
          <a:ln cap="flat" cmpd="sng" w="28575">
            <a:solidFill>
              <a:srgbClr val="29388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9" name="Google Shape;349;p40"/>
          <p:cNvSpPr/>
          <p:nvPr/>
        </p:nvSpPr>
        <p:spPr>
          <a:xfrm>
            <a:off x="518050" y="699750"/>
            <a:ext cx="8303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99"/>
                </a:solidFill>
                <a:latin typeface="Calibri"/>
                <a:ea typeface="Calibri"/>
                <a:cs typeface="Calibri"/>
                <a:sym typeface="Calibri"/>
              </a:rPr>
              <a:t>Шаблон «</a:t>
            </a:r>
            <a:r>
              <a:rPr lang="ru">
                <a:solidFill>
                  <a:srgbClr val="333399"/>
                </a:solidFill>
                <a:latin typeface="Calibri"/>
                <a:ea typeface="Calibri"/>
                <a:cs typeface="Calibri"/>
                <a:sym typeface="Calibri"/>
              </a:rPr>
              <a:t>Установление соответствия изображения по описанию»</a:t>
            </a:r>
            <a:endParaRPr sz="1100">
              <a:solidFill>
                <a:srgbClr val="333399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\\004-1\gvs\_DESIGN\ПРЕЗЕНТАЦИИ\Презентация Академия\материал\дизайн страниц akademia_ik 7-09.png" id="350" name="Google Shape;35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5325" y="1026875"/>
            <a:ext cx="6847501" cy="3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2550" y="1344650"/>
            <a:ext cx="6533045" cy="3422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28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1"/>
          <p:cNvSpPr txBox="1"/>
          <p:nvPr/>
        </p:nvSpPr>
        <p:spPr>
          <a:xfrm>
            <a:off x="364325" y="3702860"/>
            <a:ext cx="24159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2938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41"/>
          <p:cNvSpPr txBox="1"/>
          <p:nvPr/>
        </p:nvSpPr>
        <p:spPr>
          <a:xfrm>
            <a:off x="4104084" y="3317081"/>
            <a:ext cx="3621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24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60" name="Google Shape;360;p41"/>
          <p:cNvSpPr txBox="1"/>
          <p:nvPr/>
        </p:nvSpPr>
        <p:spPr>
          <a:xfrm>
            <a:off x="264475" y="0"/>
            <a:ext cx="72867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lt1"/>
                </a:solidFill>
              </a:rPr>
              <a:t>Адаптация шаблонов Платформы для инклюзивного обучения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descr="\\004-1\gvs\_DESIGN\ПРЕЗЕНТАЦИИ\Презентация Академия\материал\дизайн страниц akademia_ik 7-09.png" id="361" name="Google Shape;36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5325" y="1026875"/>
            <a:ext cx="6847501" cy="3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1675" y="1366375"/>
            <a:ext cx="6526001" cy="33934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3" name="Google Shape;363;p41"/>
          <p:cNvCxnSpPr/>
          <p:nvPr/>
        </p:nvCxnSpPr>
        <p:spPr>
          <a:xfrm>
            <a:off x="0" y="976662"/>
            <a:ext cx="6847500" cy="0"/>
          </a:xfrm>
          <a:prstGeom prst="straightConnector1">
            <a:avLst/>
          </a:prstGeom>
          <a:noFill/>
          <a:ln cap="flat" cmpd="sng" w="28575">
            <a:solidFill>
              <a:srgbClr val="29388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4" name="Google Shape;364;p41"/>
          <p:cNvSpPr/>
          <p:nvPr/>
        </p:nvSpPr>
        <p:spPr>
          <a:xfrm>
            <a:off x="456724" y="699750"/>
            <a:ext cx="6612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99"/>
                </a:solidFill>
                <a:latin typeface="Calibri"/>
                <a:ea typeface="Calibri"/>
                <a:cs typeface="Calibri"/>
                <a:sym typeface="Calibri"/>
              </a:rPr>
              <a:t>Шаблон «Установление названия и изображения по описанию»</a:t>
            </a:r>
            <a:endParaRPr sz="1100">
              <a:solidFill>
                <a:srgbClr val="333399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28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2"/>
          <p:cNvSpPr txBox="1"/>
          <p:nvPr/>
        </p:nvSpPr>
        <p:spPr>
          <a:xfrm>
            <a:off x="364325" y="3702860"/>
            <a:ext cx="24159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2938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42"/>
          <p:cNvSpPr txBox="1"/>
          <p:nvPr/>
        </p:nvSpPr>
        <p:spPr>
          <a:xfrm>
            <a:off x="4104084" y="3317081"/>
            <a:ext cx="3621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24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4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73" name="Google Shape;373;p42"/>
          <p:cNvSpPr txBox="1"/>
          <p:nvPr/>
        </p:nvSpPr>
        <p:spPr>
          <a:xfrm>
            <a:off x="264475" y="0"/>
            <a:ext cx="72867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</a:rPr>
              <a:t>Адаптация шаблонов Платформы для инклюзивного обучения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descr="\\004-1\gvs\_DESIGN\ПРЕЗЕНТАЦИИ\Презентация Академия\материал\дизайн страниц akademia_ik 7-09.png" id="374" name="Google Shape;374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5325" y="1026875"/>
            <a:ext cx="6847501" cy="3904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42"/>
          <p:cNvCxnSpPr/>
          <p:nvPr/>
        </p:nvCxnSpPr>
        <p:spPr>
          <a:xfrm>
            <a:off x="0" y="976662"/>
            <a:ext cx="6847500" cy="0"/>
          </a:xfrm>
          <a:prstGeom prst="straightConnector1">
            <a:avLst/>
          </a:prstGeom>
          <a:noFill/>
          <a:ln cap="flat" cmpd="sng" w="28575">
            <a:solidFill>
              <a:srgbClr val="29388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6" name="Google Shape;376;p42"/>
          <p:cNvSpPr/>
          <p:nvPr/>
        </p:nvSpPr>
        <p:spPr>
          <a:xfrm>
            <a:off x="456724" y="699750"/>
            <a:ext cx="6612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99"/>
                </a:solidFill>
                <a:latin typeface="Calibri"/>
                <a:ea typeface="Calibri"/>
                <a:cs typeface="Calibri"/>
                <a:sym typeface="Calibri"/>
              </a:rPr>
              <a:t>Шаблон «Установление соответствия текста с текстом»</a:t>
            </a:r>
            <a:endParaRPr sz="1100">
              <a:solidFill>
                <a:srgbClr val="333399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8475" y="1363675"/>
            <a:ext cx="6512550" cy="3403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презентация_38.jpg" id="382" name="Google Shape;38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02"/>
            <a:ext cx="9143994" cy="5139496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3"/>
          <p:cNvSpPr/>
          <p:nvPr/>
        </p:nvSpPr>
        <p:spPr>
          <a:xfrm>
            <a:off x="1296265" y="1274569"/>
            <a:ext cx="6331800" cy="26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Благодарим за внимание!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28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6"/>
          <p:cNvSpPr txBox="1"/>
          <p:nvPr/>
        </p:nvSpPr>
        <p:spPr>
          <a:xfrm>
            <a:off x="397075" y="924150"/>
            <a:ext cx="5773800" cy="3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/>
          <a:p>
            <a:pPr indent="-198600" lvl="0" marL="352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latin typeface="Calibri"/>
                <a:ea typeface="Calibri"/>
                <a:cs typeface="Calibri"/>
                <a:sym typeface="Calibri"/>
              </a:rPr>
              <a:t>«Онлайн-задания» 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latin typeface="Calibri"/>
                <a:ea typeface="Calibri"/>
                <a:cs typeface="Calibri"/>
                <a:sym typeface="Calibri"/>
              </a:rPr>
              <a:t>«Комплекты»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latin typeface="Calibri"/>
                <a:ea typeface="Calibri"/>
                <a:cs typeface="Calibri"/>
                <a:sym typeface="Calibri"/>
              </a:rPr>
              <a:t>«Региональный мониторинг»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latin typeface="Calibri"/>
                <a:ea typeface="Calibri"/>
                <a:cs typeface="Calibri"/>
                <a:sym typeface="Calibri"/>
              </a:rPr>
              <a:t>«Онлайн-обучение»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latin typeface="Calibri"/>
                <a:ea typeface="Calibri"/>
                <a:cs typeface="Calibri"/>
                <a:sym typeface="Calibri"/>
              </a:rPr>
              <a:t>«Расписание»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latin typeface="Calibri"/>
                <a:ea typeface="Calibri"/>
                <a:cs typeface="Calibri"/>
                <a:sym typeface="Calibri"/>
              </a:rPr>
              <a:t>«Опросы»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latin typeface="Calibri"/>
                <a:ea typeface="Calibri"/>
                <a:cs typeface="Calibri"/>
                <a:sym typeface="Calibri"/>
              </a:rPr>
              <a:t>«Монитор урока»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latin typeface="Calibri"/>
                <a:ea typeface="Calibri"/>
                <a:cs typeface="Calibri"/>
                <a:sym typeface="Calibri"/>
              </a:rPr>
              <a:t>«Коммуникация 2.0»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latin typeface="Calibri"/>
                <a:ea typeface="Calibri"/>
                <a:cs typeface="Calibri"/>
                <a:sym typeface="Calibri"/>
              </a:rPr>
              <a:t>«Рейтинги 2.0»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latin typeface="Calibri"/>
                <a:ea typeface="Calibri"/>
                <a:cs typeface="Calibri"/>
                <a:sym typeface="Calibri"/>
              </a:rPr>
              <a:t>«Адаптация Платформы для инклюзивного образования»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4104084" y="3317081"/>
            <a:ext cx="3621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24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6"/>
          <p:cNvSpPr txBox="1"/>
          <p:nvPr>
            <p:ph idx="12" type="sldNum"/>
          </p:nvPr>
        </p:nvSpPr>
        <p:spPr>
          <a:xfrm>
            <a:off x="7023775" y="466248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74" name="Google Shape;174;p26"/>
          <p:cNvSpPr txBox="1"/>
          <p:nvPr/>
        </p:nvSpPr>
        <p:spPr>
          <a:xfrm>
            <a:off x="264475" y="0"/>
            <a:ext cx="72867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</a:rPr>
              <a:t>Информационные системы в 2019 году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28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7"/>
          <p:cNvSpPr txBox="1"/>
          <p:nvPr/>
        </p:nvSpPr>
        <p:spPr>
          <a:xfrm>
            <a:off x="110225" y="924925"/>
            <a:ext cx="3255000" cy="27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/>
          <a:p>
            <a:pPr indent="-198600" lvl="0" marL="352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latin typeface="Calibri"/>
                <a:ea typeface="Calibri"/>
                <a:cs typeface="Calibri"/>
                <a:sym typeface="Calibri"/>
              </a:rPr>
              <a:t>Создание дополнительных Заданий к разделам курса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latin typeface="Calibri"/>
                <a:ea typeface="Calibri"/>
                <a:cs typeface="Calibri"/>
                <a:sym typeface="Calibri"/>
              </a:rPr>
              <a:t>Назначение Заданий: всему курсу, группе студентов, отдельным студентам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latin typeface="Calibri"/>
                <a:ea typeface="Calibri"/>
                <a:cs typeface="Calibri"/>
                <a:sym typeface="Calibri"/>
              </a:rPr>
              <a:t>Функционал создания, редактирования, удаления Заданий у всех преподавателей курса и администратора ПОО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3851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latin typeface="Calibri"/>
                <a:ea typeface="Calibri"/>
                <a:cs typeface="Calibri"/>
                <a:sym typeface="Calibri"/>
              </a:rPr>
              <a:t>Сохранение всех попыток выполнения Заданий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latin typeface="Calibri"/>
                <a:ea typeface="Calibri"/>
                <a:cs typeface="Calibri"/>
                <a:sym typeface="Calibri"/>
              </a:rPr>
              <a:t>Учет выполнения Заданий в результатах по курсу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latin typeface="Calibri"/>
                <a:ea typeface="Calibri"/>
                <a:cs typeface="Calibri"/>
                <a:sym typeface="Calibri"/>
              </a:rPr>
              <a:t>Интеграция с информационными системами "Электронный журнал", "Рейтинги" и "Мониторинг"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4104084" y="3317081"/>
            <a:ext cx="3621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24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7"/>
          <p:cNvSpPr txBox="1"/>
          <p:nvPr>
            <p:ph idx="12" type="sldNum"/>
          </p:nvPr>
        </p:nvSpPr>
        <p:spPr>
          <a:xfrm>
            <a:off x="7023775" y="466248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83" name="Google Shape;183;p27"/>
          <p:cNvSpPr txBox="1"/>
          <p:nvPr/>
        </p:nvSpPr>
        <p:spPr>
          <a:xfrm>
            <a:off x="264475" y="0"/>
            <a:ext cx="72867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</a:rPr>
              <a:t>Информационная система «</a:t>
            </a:r>
            <a:r>
              <a:rPr lang="ru" sz="1600">
                <a:solidFill>
                  <a:schemeClr val="lt1"/>
                </a:solidFill>
              </a:rPr>
              <a:t>Онлайн-задания</a:t>
            </a:r>
            <a:r>
              <a:rPr lang="ru" sz="1600">
                <a:solidFill>
                  <a:srgbClr val="FFFFFF"/>
                </a:solidFill>
              </a:rPr>
              <a:t>»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184" name="Google Shape;184;p27"/>
          <p:cNvPicPr preferRelativeResize="0"/>
          <p:nvPr/>
        </p:nvPicPr>
        <p:blipFill rotWithShape="1">
          <a:blip r:embed="rId4">
            <a:alphaModFix/>
          </a:blip>
          <a:srcRect b="9049" l="3632" r="4185" t="0"/>
          <a:stretch/>
        </p:blipFill>
        <p:spPr>
          <a:xfrm>
            <a:off x="3538775" y="969000"/>
            <a:ext cx="5466199" cy="3205499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5" name="Google Shape;18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5000" y="969000"/>
            <a:ext cx="210475" cy="16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67050" y="948100"/>
            <a:ext cx="210475" cy="21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28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8"/>
          <p:cNvSpPr txBox="1"/>
          <p:nvPr/>
        </p:nvSpPr>
        <p:spPr>
          <a:xfrm>
            <a:off x="3932025" y="1822625"/>
            <a:ext cx="41826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4104084" y="3317081"/>
            <a:ext cx="3621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24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8"/>
          <p:cNvSpPr txBox="1"/>
          <p:nvPr>
            <p:ph idx="12" type="sldNum"/>
          </p:nvPr>
        </p:nvSpPr>
        <p:spPr>
          <a:xfrm>
            <a:off x="6981825" y="467643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95" name="Google Shape;195;p28"/>
          <p:cNvSpPr txBox="1"/>
          <p:nvPr/>
        </p:nvSpPr>
        <p:spPr>
          <a:xfrm>
            <a:off x="264475" y="0"/>
            <a:ext cx="72867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</a:rPr>
              <a:t>Информационная система </a:t>
            </a:r>
            <a:r>
              <a:rPr lang="ru" sz="1600">
                <a:solidFill>
                  <a:schemeClr val="lt1"/>
                </a:solidFill>
              </a:rPr>
              <a:t>«</a:t>
            </a:r>
            <a:r>
              <a:rPr lang="ru" sz="1600">
                <a:solidFill>
                  <a:srgbClr val="FFFFFF"/>
                </a:solidFill>
              </a:rPr>
              <a:t>Комплекты»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53250" y="914250"/>
            <a:ext cx="3195900" cy="27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/>
          <a:p>
            <a:pPr indent="-198600" lvl="0" marL="352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latin typeface="Calibri"/>
                <a:ea typeface="Calibri"/>
                <a:cs typeface="Calibri"/>
                <a:sym typeface="Calibri"/>
              </a:rPr>
              <a:t>Формирование Комплекта учебных материалов по определенному направлению: профессия, компетенция, укрупненные группы направлений подготовки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latin typeface="Calibri"/>
                <a:ea typeface="Calibri"/>
                <a:cs typeface="Calibri"/>
                <a:sym typeface="Calibri"/>
              </a:rPr>
              <a:t>Доступ к Комплектам с использованием нового функционала глобальных групп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latin typeface="Calibri"/>
                <a:ea typeface="Calibri"/>
                <a:cs typeface="Calibri"/>
                <a:sym typeface="Calibri"/>
              </a:rPr>
              <a:t>Формирование отчетов об использовании Комплектов в образовательном процессе</a:t>
            </a:r>
            <a:br>
              <a:rPr lang="ru" sz="1200"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latin typeface="Calibri"/>
                <a:ea typeface="Calibri"/>
                <a:cs typeface="Calibri"/>
                <a:sym typeface="Calibri"/>
              </a:rPr>
            </a:b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28"/>
          <p:cNvPicPr preferRelativeResize="0"/>
          <p:nvPr/>
        </p:nvPicPr>
        <p:blipFill rotWithShape="1">
          <a:blip r:embed="rId4">
            <a:alphaModFix/>
          </a:blip>
          <a:srcRect b="14813" l="2733" r="0" t="0"/>
          <a:stretch/>
        </p:blipFill>
        <p:spPr>
          <a:xfrm>
            <a:off x="3403350" y="956425"/>
            <a:ext cx="5635875" cy="3347647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8" name="Google Shape;19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9500" y="989125"/>
            <a:ext cx="210475" cy="13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78600" y="930975"/>
            <a:ext cx="210475" cy="21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28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9"/>
          <p:cNvSpPr txBox="1"/>
          <p:nvPr/>
        </p:nvSpPr>
        <p:spPr>
          <a:xfrm>
            <a:off x="4104084" y="3317081"/>
            <a:ext cx="3621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24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9"/>
          <p:cNvSpPr txBox="1"/>
          <p:nvPr>
            <p:ph idx="12" type="sldNum"/>
          </p:nvPr>
        </p:nvSpPr>
        <p:spPr>
          <a:xfrm>
            <a:off x="6943075" y="46876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07" name="Google Shape;207;p29"/>
          <p:cNvSpPr txBox="1"/>
          <p:nvPr/>
        </p:nvSpPr>
        <p:spPr>
          <a:xfrm>
            <a:off x="264475" y="0"/>
            <a:ext cx="72867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</a:rPr>
              <a:t>Информационная система «Региональный мониторинг»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208" name="Google Shape;208;p29"/>
          <p:cNvSpPr txBox="1"/>
          <p:nvPr/>
        </p:nvSpPr>
        <p:spPr>
          <a:xfrm>
            <a:off x="131300" y="902525"/>
            <a:ext cx="34173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/>
          <a:p>
            <a:pPr indent="-198600" lvl="0" marL="3527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Дополнительный функционал мониторинга для МЦК/РЦК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Сбор и анализ результатов образовательного процесса во всех ПОО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Разграничение доступа к отчетам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Формирование поручений/напоминаний руководителям/преподавателям ПОО</a:t>
            </a:r>
            <a:br>
              <a:rPr lang="ru" sz="1200"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latin typeface="Calibri"/>
                <a:ea typeface="Calibri"/>
                <a:cs typeface="Calibri"/>
                <a:sym typeface="Calibri"/>
              </a:rPr>
            </a:b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29"/>
          <p:cNvPicPr preferRelativeResize="0"/>
          <p:nvPr/>
        </p:nvPicPr>
        <p:blipFill rotWithShape="1">
          <a:blip r:embed="rId4">
            <a:alphaModFix/>
          </a:blip>
          <a:srcRect b="6994" l="2018" r="0" t="0"/>
          <a:stretch/>
        </p:blipFill>
        <p:spPr>
          <a:xfrm>
            <a:off x="3567865" y="839525"/>
            <a:ext cx="5432612" cy="3673474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0" name="Google Shape;21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2400" y="870475"/>
            <a:ext cx="161300" cy="1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45525" y="797925"/>
            <a:ext cx="228175" cy="22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69975" y="2080685"/>
            <a:ext cx="2528401" cy="1334840"/>
          </a:xfrm>
          <a:prstGeom prst="rect">
            <a:avLst/>
          </a:prstGeom>
          <a:noFill/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28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0"/>
          <p:cNvSpPr txBox="1"/>
          <p:nvPr/>
        </p:nvSpPr>
        <p:spPr>
          <a:xfrm>
            <a:off x="364325" y="3779060"/>
            <a:ext cx="24159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2938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0"/>
          <p:cNvSpPr txBox="1"/>
          <p:nvPr/>
        </p:nvSpPr>
        <p:spPr>
          <a:xfrm>
            <a:off x="4104084" y="3317081"/>
            <a:ext cx="3621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24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0"/>
          <p:cNvSpPr txBox="1"/>
          <p:nvPr>
            <p:ph idx="12" type="sldNum"/>
          </p:nvPr>
        </p:nvSpPr>
        <p:spPr>
          <a:xfrm>
            <a:off x="6962350" y="46677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21" name="Google Shape;221;p30"/>
          <p:cNvSpPr txBox="1"/>
          <p:nvPr/>
        </p:nvSpPr>
        <p:spPr>
          <a:xfrm>
            <a:off x="264475" y="0"/>
            <a:ext cx="72867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</a:rPr>
              <a:t>Информационная система «</a:t>
            </a:r>
            <a:r>
              <a:rPr lang="ru" sz="1600">
                <a:solidFill>
                  <a:srgbClr val="FFFFFF"/>
                </a:solidFill>
              </a:rPr>
              <a:t>Региональный мониторинг»</a:t>
            </a:r>
            <a:endParaRPr sz="1600">
              <a:solidFill>
                <a:srgbClr val="FFFFFF"/>
              </a:solidFill>
            </a:endParaRPr>
          </a:p>
        </p:txBody>
      </p:sp>
      <p:cxnSp>
        <p:nvCxnSpPr>
          <p:cNvPr id="222" name="Google Shape;222;p30"/>
          <p:cNvCxnSpPr/>
          <p:nvPr/>
        </p:nvCxnSpPr>
        <p:spPr>
          <a:xfrm>
            <a:off x="0" y="1026962"/>
            <a:ext cx="6847500" cy="0"/>
          </a:xfrm>
          <a:prstGeom prst="straightConnector1">
            <a:avLst/>
          </a:prstGeom>
          <a:noFill/>
          <a:ln cap="flat" cmpd="sng" w="28575">
            <a:solidFill>
              <a:srgbClr val="29388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3" name="Google Shape;223;p30"/>
          <p:cNvSpPr/>
          <p:nvPr/>
        </p:nvSpPr>
        <p:spPr>
          <a:xfrm>
            <a:off x="451125" y="730836"/>
            <a:ext cx="50718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Графическое представление аналитических отчетов</a:t>
            </a:r>
            <a:br>
              <a:rPr lang="ru">
                <a:solidFill>
                  <a:srgbClr val="33339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>
              <a:solidFill>
                <a:srgbClr val="333399"/>
              </a:solidFill>
            </a:endParaRPr>
          </a:p>
        </p:txBody>
      </p:sp>
      <p:pic>
        <p:nvPicPr>
          <p:cNvPr id="224" name="Google Shape;224;p30"/>
          <p:cNvPicPr preferRelativeResize="0"/>
          <p:nvPr/>
        </p:nvPicPr>
        <p:blipFill rotWithShape="1">
          <a:blip r:embed="rId4">
            <a:alphaModFix/>
          </a:blip>
          <a:srcRect b="0" l="882" r="0" t="9494"/>
          <a:stretch/>
        </p:blipFill>
        <p:spPr>
          <a:xfrm>
            <a:off x="398200" y="1184050"/>
            <a:ext cx="3833701" cy="3699376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5" name="Google Shape;225;p30"/>
          <p:cNvPicPr preferRelativeResize="0"/>
          <p:nvPr/>
        </p:nvPicPr>
        <p:blipFill rotWithShape="1">
          <a:blip r:embed="rId5">
            <a:alphaModFix/>
          </a:blip>
          <a:srcRect b="3827" l="9763" r="-1954" t="0"/>
          <a:stretch/>
        </p:blipFill>
        <p:spPr>
          <a:xfrm>
            <a:off x="4725375" y="1184050"/>
            <a:ext cx="3789600" cy="3699374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28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1"/>
          <p:cNvSpPr txBox="1"/>
          <p:nvPr/>
        </p:nvSpPr>
        <p:spPr>
          <a:xfrm>
            <a:off x="364325" y="3702860"/>
            <a:ext cx="24159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2938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1"/>
          <p:cNvSpPr txBox="1"/>
          <p:nvPr/>
        </p:nvSpPr>
        <p:spPr>
          <a:xfrm>
            <a:off x="3512150" y="2408975"/>
            <a:ext cx="41826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1"/>
          <p:cNvSpPr txBox="1"/>
          <p:nvPr/>
        </p:nvSpPr>
        <p:spPr>
          <a:xfrm>
            <a:off x="4104084" y="3317081"/>
            <a:ext cx="3621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24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1"/>
          <p:cNvSpPr txBox="1"/>
          <p:nvPr>
            <p:ph idx="12" type="sldNum"/>
          </p:nvPr>
        </p:nvSpPr>
        <p:spPr>
          <a:xfrm>
            <a:off x="6994275" y="469043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35" name="Google Shape;235;p31"/>
          <p:cNvSpPr txBox="1"/>
          <p:nvPr/>
        </p:nvSpPr>
        <p:spPr>
          <a:xfrm>
            <a:off x="264475" y="0"/>
            <a:ext cx="72867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</a:rPr>
              <a:t>Информационная система «Онлайн-обучение»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236" name="Google Shape;236;p31"/>
          <p:cNvSpPr txBox="1"/>
          <p:nvPr/>
        </p:nvSpPr>
        <p:spPr>
          <a:xfrm>
            <a:off x="56675" y="900025"/>
            <a:ext cx="3297600" cy="25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/>
          <a:p>
            <a:pPr indent="-198600" lvl="0" marL="3527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Организация и проведение обучения по онлайн-курсам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Возможность обучения сторонних слушателей, не являющихся студентами ПОО Московской области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Установка сроков обучения, количества попыток прохождения тестирования                         и проходного балла по курсу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Оповещение слушателей об обучении в ленте новостей по курсу и по электронной почте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Форум и мессенджер для коммуникации преподавателя и слушателей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Интструменты подготовки сертификатов по результатам обучения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" sz="1200"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latin typeface="Calibri"/>
                <a:ea typeface="Calibri"/>
                <a:cs typeface="Calibri"/>
                <a:sym typeface="Calibri"/>
              </a:rPr>
            </a:b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31"/>
          <p:cNvPicPr preferRelativeResize="0"/>
          <p:nvPr/>
        </p:nvPicPr>
        <p:blipFill rotWithShape="1">
          <a:blip r:embed="rId4">
            <a:alphaModFix/>
          </a:blip>
          <a:srcRect b="20470" l="3647" r="22952" t="0"/>
          <a:stretch/>
        </p:blipFill>
        <p:spPr>
          <a:xfrm>
            <a:off x="3580975" y="920225"/>
            <a:ext cx="5395348" cy="35082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8" name="Google Shape;23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3200" y="920225"/>
            <a:ext cx="210475" cy="21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63200" y="923722"/>
            <a:ext cx="210475" cy="21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28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2"/>
          <p:cNvSpPr txBox="1"/>
          <p:nvPr/>
        </p:nvSpPr>
        <p:spPr>
          <a:xfrm>
            <a:off x="4197300" y="1032350"/>
            <a:ext cx="41826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2"/>
          <p:cNvSpPr txBox="1"/>
          <p:nvPr/>
        </p:nvSpPr>
        <p:spPr>
          <a:xfrm>
            <a:off x="4104084" y="3317081"/>
            <a:ext cx="3621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24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2"/>
          <p:cNvSpPr txBox="1"/>
          <p:nvPr>
            <p:ph idx="12" type="sldNum"/>
          </p:nvPr>
        </p:nvSpPr>
        <p:spPr>
          <a:xfrm>
            <a:off x="7012650" y="46593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48" name="Google Shape;248;p32"/>
          <p:cNvSpPr txBox="1"/>
          <p:nvPr/>
        </p:nvSpPr>
        <p:spPr>
          <a:xfrm>
            <a:off x="264475" y="0"/>
            <a:ext cx="72867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</a:rPr>
              <a:t>Информационная система «Расписание»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249" name="Google Shape;249;p32"/>
          <p:cNvSpPr txBox="1"/>
          <p:nvPr/>
        </p:nvSpPr>
        <p:spPr>
          <a:xfrm>
            <a:off x="0" y="923375"/>
            <a:ext cx="3035100" cy="25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/>
          <a:p>
            <a:pPr indent="-198600" lvl="0" marL="3527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Составление расписания учебных групп, преподавателей и занятости аудиторий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Распределение учебной нагрузки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Экспорт и печать расписания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Интеграция с информационной системой "Электронный журнал" и сайтом МЦК/РЦК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" sz="1200"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latin typeface="Calibri"/>
                <a:ea typeface="Calibri"/>
                <a:cs typeface="Calibri"/>
                <a:sym typeface="Calibri"/>
              </a:rPr>
            </a:b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32"/>
          <p:cNvPicPr preferRelativeResize="0"/>
          <p:nvPr/>
        </p:nvPicPr>
        <p:blipFill rotWithShape="1">
          <a:blip r:embed="rId4">
            <a:alphaModFix/>
          </a:blip>
          <a:srcRect b="6872" l="1117" r="4194" t="0"/>
          <a:stretch/>
        </p:blipFill>
        <p:spPr>
          <a:xfrm>
            <a:off x="3268500" y="909575"/>
            <a:ext cx="5757421" cy="3305476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1" name="Google Shape;25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9050" y="923375"/>
            <a:ext cx="210475" cy="16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41249" y="909574"/>
            <a:ext cx="168675" cy="16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28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3"/>
          <p:cNvSpPr txBox="1"/>
          <p:nvPr/>
        </p:nvSpPr>
        <p:spPr>
          <a:xfrm>
            <a:off x="4104084" y="3317081"/>
            <a:ext cx="3621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24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3"/>
          <p:cNvSpPr txBox="1"/>
          <p:nvPr>
            <p:ph idx="12" type="sldNum"/>
          </p:nvPr>
        </p:nvSpPr>
        <p:spPr>
          <a:xfrm>
            <a:off x="7037750" y="472523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60" name="Google Shape;260;p33"/>
          <p:cNvSpPr txBox="1"/>
          <p:nvPr/>
        </p:nvSpPr>
        <p:spPr>
          <a:xfrm>
            <a:off x="264475" y="0"/>
            <a:ext cx="72867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</a:rPr>
              <a:t>Информационная система «Опросы»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261" name="Google Shape;261;p33"/>
          <p:cNvSpPr txBox="1"/>
          <p:nvPr/>
        </p:nvSpPr>
        <p:spPr>
          <a:xfrm>
            <a:off x="56675" y="935525"/>
            <a:ext cx="30720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/>
          <a:p>
            <a:pPr indent="-198600" lvl="0" marL="3527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Создание и проведение выходных, текущих и итоговых типов опросов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Возможность участия в опросах всех категорий пользователей (администраторы, родители и проч.)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Назначение опросов: курсу, группе, пользователю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8600" lvl="0" marL="3527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881"/>
              </a:buClr>
              <a:buSzPts val="1200"/>
              <a:buFont typeface="Calibri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Возможность просмотра индивидуальных ответов и сводной статистики по выбранным пользователям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" sz="1200"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latin typeface="Calibri"/>
                <a:ea typeface="Calibri"/>
                <a:cs typeface="Calibri"/>
                <a:sym typeface="Calibri"/>
              </a:rPr>
            </a:br>
            <a:br>
              <a:rPr lang="ru" sz="1200">
                <a:latin typeface="Calibri"/>
                <a:ea typeface="Calibri"/>
                <a:cs typeface="Calibri"/>
                <a:sym typeface="Calibri"/>
              </a:rPr>
            </a:b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5300" y="873150"/>
            <a:ext cx="210475" cy="16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3"/>
          <p:cNvPicPr preferRelativeResize="0"/>
          <p:nvPr/>
        </p:nvPicPr>
        <p:blipFill rotWithShape="1">
          <a:blip r:embed="rId5">
            <a:alphaModFix/>
          </a:blip>
          <a:srcRect b="12449" l="0" r="4388" t="0"/>
          <a:stretch/>
        </p:blipFill>
        <p:spPr>
          <a:xfrm>
            <a:off x="3274775" y="852250"/>
            <a:ext cx="5761527" cy="3023181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4" name="Google Shape;264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2725" y="852250"/>
            <a:ext cx="228934" cy="16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