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63" r:id="rId3"/>
    <p:sldMasterId id="2147483699" r:id="rId4"/>
  </p:sldMasterIdLst>
  <p:notesMasterIdLst>
    <p:notesMasterId r:id="rId14"/>
  </p:notesMasterIdLst>
  <p:sldIdLst>
    <p:sldId id="262" r:id="rId5"/>
    <p:sldId id="318" r:id="rId6"/>
    <p:sldId id="309" r:id="rId7"/>
    <p:sldId id="317" r:id="rId8"/>
    <p:sldId id="320" r:id="rId9"/>
    <p:sldId id="308" r:id="rId10"/>
    <p:sldId id="316" r:id="rId11"/>
    <p:sldId id="319" r:id="rId12"/>
    <p:sldId id="32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D86"/>
    <a:srgbClr val="500000"/>
    <a:srgbClr val="0000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87" d="100"/>
          <a:sy n="87" d="100"/>
        </p:scale>
        <p:origin x="-2304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A830-4922-4170-923E-D23902CB9C6C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EB358-189F-4F20-B800-19FC8BD864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777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Университ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988840"/>
            <a:ext cx="3456384" cy="403244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1988840"/>
            <a:ext cx="3488432" cy="403244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76272" cy="201168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Государственный университет «Дубна»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22413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9" name="Рисунок 8" descr="C:\Users\Анастасия\Desktop\photo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20761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итет Дуб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58569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Университ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988840"/>
            <a:ext cx="3456384" cy="403244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1988840"/>
            <a:ext cx="3488432" cy="403244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76272" cy="201168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Государственный университет «Дубна»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22413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9" name="Рисунок 8" descr="C:\Users\Анастасия\Desktop\photo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449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0996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AADD-80B8-4C08-9111-E8AF55E696D8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0ED7-BE79-4D95-B236-6CE49D24FE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3550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AADD-80B8-4C08-9111-E8AF55E696D8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0ED7-BE79-4D95-B236-6CE49D24FE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8151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AADD-80B8-4C08-9111-E8AF55E696D8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0ED7-BE79-4D95-B236-6CE49D24FE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520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AADD-80B8-4C08-9111-E8AF55E696D8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0ED7-BE79-4D95-B236-6CE49D24FE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9161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AADD-80B8-4C08-9111-E8AF55E696D8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0ED7-BE79-4D95-B236-6CE49D24FE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946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AADD-80B8-4C08-9111-E8AF55E696D8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0ED7-BE79-4D95-B236-6CE49D24FE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4843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AADD-80B8-4C08-9111-E8AF55E696D8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0ED7-BE79-4D95-B236-6CE49D24FE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0313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AADD-80B8-4C08-9111-E8AF55E696D8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0ED7-BE79-4D95-B236-6CE49D24FE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5557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AADD-80B8-4C08-9111-E8AF55E696D8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0ED7-BE79-4D95-B236-6CE49D24FE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1930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AADD-80B8-4C08-9111-E8AF55E696D8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0ED7-BE79-4D95-B236-6CE49D24FE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435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AADD-80B8-4C08-9111-E8AF55E696D8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0ED7-BE79-4D95-B236-6CE49D24FE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2111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E974-B577-41C5-A942-BB440198C5E4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4563-849E-4CCD-9C28-7FB0250DF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5595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E974-B577-41C5-A942-BB440198C5E4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4563-849E-4CCD-9C28-7FB0250DF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9167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E974-B577-41C5-A942-BB440198C5E4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4563-849E-4CCD-9C28-7FB0250DF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5689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E974-B577-41C5-A942-BB440198C5E4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4563-849E-4CCD-9C28-7FB0250DF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9796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E974-B577-41C5-A942-BB440198C5E4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4563-849E-4CCD-9C28-7FB0250DF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775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E974-B577-41C5-A942-BB440198C5E4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4563-849E-4CCD-9C28-7FB0250DF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6806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E974-B577-41C5-A942-BB440198C5E4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4563-849E-4CCD-9C28-7FB0250DF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65470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E974-B577-41C5-A942-BB440198C5E4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4563-849E-4CCD-9C28-7FB0250DF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22363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E974-B577-41C5-A942-BB440198C5E4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4563-849E-4CCD-9C28-7FB0250DF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394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Государственный университет «Дубна»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Рисунок 11" descr="C:\Users\Анастасия\Desktop\photo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E974-B577-41C5-A942-BB440198C5E4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4563-849E-4CCD-9C28-7FB0250DF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28797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E974-B577-41C5-A942-BB440198C5E4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4563-849E-4CCD-9C28-7FB0250DF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77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6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2402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3" r:id="rId3"/>
    <p:sldLayoutId id="2147483714" r:id="rId4"/>
    <p:sldLayoutId id="2147483715" r:id="rId5"/>
    <p:sldLayoutId id="2147483712" r:id="rId6"/>
    <p:sldLayoutId id="214748371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BAADD-80B8-4C08-9111-E8AF55E696D8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E0ED7-BE79-4D95-B236-6CE49D24FE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23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1E974-B577-41C5-A942-BB440198C5E4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F4563-849E-4CCD-9C28-7FB0250DF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155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C779-71B0-4383-BCBD-A07B2B318B32}" type="datetime1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Государственный университет «Дубна»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132856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81D86"/>
                </a:solidFill>
              </a:rPr>
              <a:t>Итоги деятельности Регионального учебно-методического объединения в  системе среднего профессионального образования Московской области </a:t>
            </a:r>
          </a:p>
          <a:p>
            <a:pPr algn="ctr"/>
            <a:r>
              <a:rPr lang="ru-RU" sz="2000" b="1" dirty="0" smtClean="0">
                <a:solidFill>
                  <a:srgbClr val="081D86"/>
                </a:solidFill>
              </a:rPr>
              <a:t>по укрупненной группе профессий, специальностей  </a:t>
            </a:r>
          </a:p>
          <a:p>
            <a:pPr algn="ctr"/>
            <a:r>
              <a:rPr lang="ru-RU" sz="2000" b="1" dirty="0" smtClean="0">
                <a:solidFill>
                  <a:srgbClr val="081D86"/>
                </a:solidFill>
              </a:rPr>
              <a:t>11.00.00 «Электроника, радиотехника и системы связи» </a:t>
            </a:r>
          </a:p>
          <a:p>
            <a:pPr algn="ctr"/>
            <a:r>
              <a:rPr lang="ru-RU" sz="2000" b="1" dirty="0" smtClean="0">
                <a:solidFill>
                  <a:srgbClr val="081D86"/>
                </a:solidFill>
              </a:rPr>
              <a:t>на базе Регионального центра компетенций </a:t>
            </a:r>
          </a:p>
          <a:p>
            <a:pPr algn="ctr"/>
            <a:r>
              <a:rPr lang="ru-RU" sz="2000" b="1" dirty="0" smtClean="0">
                <a:solidFill>
                  <a:srgbClr val="081D86"/>
                </a:solidFill>
              </a:rPr>
              <a:t>в области «Промышленные и инженерные технологии» </a:t>
            </a:r>
          </a:p>
          <a:p>
            <a:pPr algn="ctr"/>
            <a:r>
              <a:rPr lang="ru-RU" sz="2000" b="1" dirty="0" smtClean="0">
                <a:solidFill>
                  <a:srgbClr val="081D86"/>
                </a:solidFill>
              </a:rPr>
              <a:t>(специализация «Автоматизация, радиотехника и электроника»)</a:t>
            </a:r>
          </a:p>
          <a:p>
            <a:pPr algn="ctr"/>
            <a:r>
              <a:rPr lang="ru-RU" sz="2000" b="1" dirty="0" smtClean="0">
                <a:solidFill>
                  <a:srgbClr val="081D86"/>
                </a:solidFill>
              </a:rPr>
              <a:t>и основные направления работы в 2019 году</a:t>
            </a:r>
            <a:endParaRPr lang="ru-RU" sz="2000" b="1" dirty="0">
              <a:solidFill>
                <a:srgbClr val="081D8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5301208"/>
            <a:ext cx="3995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Ткачева Татьяна Николаевна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Государственный университет «Дубна»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476672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46"/>
                </a:solidFill>
              </a:rPr>
              <a:t>Региональный семинар-совещание </a:t>
            </a:r>
          </a:p>
          <a:p>
            <a:pPr algn="ctr"/>
            <a:r>
              <a:rPr lang="ru-RU" b="1" dirty="0" smtClean="0">
                <a:solidFill>
                  <a:srgbClr val="000046"/>
                </a:solidFill>
              </a:rPr>
              <a:t>«Подведение итогов и планирование деятельности </a:t>
            </a:r>
          </a:p>
          <a:p>
            <a:pPr algn="ctr"/>
            <a:r>
              <a:rPr lang="ru-RU" b="1" dirty="0" smtClean="0">
                <a:solidFill>
                  <a:srgbClr val="000046"/>
                </a:solidFill>
              </a:rPr>
              <a:t>Региональных учебно-методических объединений  </a:t>
            </a:r>
          </a:p>
          <a:p>
            <a:pPr algn="ctr"/>
            <a:r>
              <a:rPr lang="ru-RU" b="1" dirty="0" smtClean="0">
                <a:solidFill>
                  <a:srgbClr val="000046"/>
                </a:solidFill>
              </a:rPr>
              <a:t>системы СПО Московской области»</a:t>
            </a:r>
          </a:p>
          <a:p>
            <a:pPr algn="ctr"/>
            <a:r>
              <a:rPr lang="ru-RU" b="1" dirty="0" smtClean="0">
                <a:solidFill>
                  <a:srgbClr val="000046"/>
                </a:solidFill>
              </a:rPr>
              <a:t>23 января 2019 г.</a:t>
            </a:r>
            <a:endParaRPr lang="ru-RU" b="1" dirty="0">
              <a:solidFill>
                <a:srgbClr val="00004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C779-71B0-4383-BCBD-A07B2B318B32}" type="datetime1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Государственный университет «Дубна»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332656"/>
            <a:ext cx="6696744" cy="914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81D86"/>
                </a:solidFill>
              </a:rPr>
              <a:t>Состав РУМО по укрупненной группе профессий, специальностей  </a:t>
            </a:r>
          </a:p>
          <a:p>
            <a:pPr algn="ctr"/>
            <a:r>
              <a:rPr lang="ru-RU" b="1" dirty="0" smtClean="0">
                <a:solidFill>
                  <a:srgbClr val="081D86"/>
                </a:solidFill>
              </a:rPr>
              <a:t>11.00.00 «Электроника, радиотехника и системы связи»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03848" y="2780928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2018 году в работе РУМО приняли участие сотрудники </a:t>
            </a:r>
          </a:p>
          <a:p>
            <a:pPr algn="ctr"/>
            <a:r>
              <a:rPr lang="ru-RU" dirty="0" smtClean="0"/>
              <a:t>10 образовательных организаций </a:t>
            </a:r>
          </a:p>
          <a:p>
            <a:pPr algn="ctr"/>
            <a:r>
              <a:rPr lang="ru-RU" dirty="0" smtClean="0"/>
              <a:t>Московской области</a:t>
            </a:r>
            <a:endParaRPr lang="ru-RU" dirty="0"/>
          </a:p>
        </p:txBody>
      </p:sp>
      <p:sp>
        <p:nvSpPr>
          <p:cNvPr id="13" name="Блок-схема: документ 12"/>
          <p:cNvSpPr/>
          <p:nvPr/>
        </p:nvSpPr>
        <p:spPr>
          <a:xfrm>
            <a:off x="251520" y="1556792"/>
            <a:ext cx="2736304" cy="864096"/>
          </a:xfrm>
          <a:prstGeom prst="flowChartDocumen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ГБПОУ Московской области «Люберецкий техникум имени Героя Советского Союза, </a:t>
            </a:r>
          </a:p>
          <a:p>
            <a:pPr algn="ctr"/>
            <a:r>
              <a:rPr lang="ru-RU" sz="1200" dirty="0" smtClean="0"/>
              <a:t>лётчика-космонавта Ю.А.Гагарина»</a:t>
            </a:r>
            <a:endParaRPr lang="ru-RU" sz="1200" dirty="0"/>
          </a:p>
        </p:txBody>
      </p:sp>
      <p:sp>
        <p:nvSpPr>
          <p:cNvPr id="14" name="Блок-схема: документ 13"/>
          <p:cNvSpPr/>
          <p:nvPr/>
        </p:nvSpPr>
        <p:spPr>
          <a:xfrm>
            <a:off x="251520" y="2708920"/>
            <a:ext cx="2736304" cy="864096"/>
          </a:xfrm>
          <a:prstGeom prst="flowChartDocumen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ГБПОУ Московской области «Красногорский колледж»</a:t>
            </a:r>
            <a:endParaRPr lang="ru-RU" sz="1400" dirty="0"/>
          </a:p>
        </p:txBody>
      </p:sp>
      <p:sp>
        <p:nvSpPr>
          <p:cNvPr id="15" name="Блок-схема: документ 14"/>
          <p:cNvSpPr/>
          <p:nvPr/>
        </p:nvSpPr>
        <p:spPr>
          <a:xfrm>
            <a:off x="251520" y="3861048"/>
            <a:ext cx="2736304" cy="864096"/>
          </a:xfrm>
          <a:prstGeom prst="flowChartDocumen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ГБПОУ Московской области «Краснозаводский колледж»</a:t>
            </a:r>
            <a:endParaRPr lang="ru-RU" sz="1400" dirty="0"/>
          </a:p>
        </p:txBody>
      </p:sp>
      <p:sp>
        <p:nvSpPr>
          <p:cNvPr id="16" name="Блок-схема: документ 15"/>
          <p:cNvSpPr/>
          <p:nvPr/>
        </p:nvSpPr>
        <p:spPr>
          <a:xfrm>
            <a:off x="251520" y="5013176"/>
            <a:ext cx="2808312" cy="864096"/>
          </a:xfrm>
          <a:prstGeom prst="flowChartDocumen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ГБПОУ Московской области «Павлово-Посадский техникум»</a:t>
            </a:r>
          </a:p>
        </p:txBody>
      </p:sp>
      <p:sp>
        <p:nvSpPr>
          <p:cNvPr id="17" name="Блок-схема: документ 16"/>
          <p:cNvSpPr/>
          <p:nvPr/>
        </p:nvSpPr>
        <p:spPr>
          <a:xfrm>
            <a:off x="6300192" y="1556792"/>
            <a:ext cx="2592288" cy="792088"/>
          </a:xfrm>
          <a:prstGeom prst="flowChartDocumen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ГБПОУ Московской области «Авиационный техникум </a:t>
            </a:r>
          </a:p>
          <a:p>
            <a:pPr algn="ctr"/>
            <a:r>
              <a:rPr lang="ru-RU" sz="1200" dirty="0" smtClean="0"/>
              <a:t>имени В. А. Казакова»</a:t>
            </a:r>
          </a:p>
        </p:txBody>
      </p:sp>
      <p:sp>
        <p:nvSpPr>
          <p:cNvPr id="18" name="Блок-схема: документ 17"/>
          <p:cNvSpPr/>
          <p:nvPr/>
        </p:nvSpPr>
        <p:spPr>
          <a:xfrm>
            <a:off x="6372200" y="2636912"/>
            <a:ext cx="2520280" cy="792088"/>
          </a:xfrm>
          <a:prstGeom prst="flowChartDocumen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ГБПОУ Московской области «Геологоразведочный техникум»</a:t>
            </a:r>
            <a:endParaRPr lang="ru-RU" sz="1400" dirty="0"/>
          </a:p>
        </p:txBody>
      </p:sp>
      <p:sp>
        <p:nvSpPr>
          <p:cNvPr id="19" name="Блок-схема: документ 18"/>
          <p:cNvSpPr/>
          <p:nvPr/>
        </p:nvSpPr>
        <p:spPr>
          <a:xfrm>
            <a:off x="6372200" y="3789040"/>
            <a:ext cx="2520280" cy="792088"/>
          </a:xfrm>
          <a:prstGeom prst="flowChartDocumen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ГБПОУ Московской области «Шатурский энергетический техникум»</a:t>
            </a:r>
          </a:p>
        </p:txBody>
      </p:sp>
      <p:sp>
        <p:nvSpPr>
          <p:cNvPr id="21" name="Блок-схема: документ 20"/>
          <p:cNvSpPr/>
          <p:nvPr/>
        </p:nvSpPr>
        <p:spPr>
          <a:xfrm>
            <a:off x="3491880" y="1556792"/>
            <a:ext cx="2304256" cy="792088"/>
          </a:xfrm>
          <a:prstGeom prst="flowChartDocumen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ГБОУ ВО Московской области </a:t>
            </a:r>
          </a:p>
          <a:p>
            <a:pPr algn="ctr"/>
            <a:r>
              <a:rPr lang="ru-RU" sz="1400" dirty="0" smtClean="0"/>
              <a:t>«Университет «Дубна»</a:t>
            </a:r>
            <a:endParaRPr lang="ru-RU" sz="1400" dirty="0"/>
          </a:p>
        </p:txBody>
      </p:sp>
      <p:sp>
        <p:nvSpPr>
          <p:cNvPr id="22" name="Блок-схема: документ 21"/>
          <p:cNvSpPr/>
          <p:nvPr/>
        </p:nvSpPr>
        <p:spPr>
          <a:xfrm>
            <a:off x="3491880" y="5013176"/>
            <a:ext cx="2448272" cy="864096"/>
          </a:xfrm>
          <a:prstGeom prst="flowChartDocumen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ГБПОУ Московской области «Сергиево-Посадский аграрный колледж»</a:t>
            </a:r>
          </a:p>
        </p:txBody>
      </p:sp>
      <p:sp>
        <p:nvSpPr>
          <p:cNvPr id="23" name="Блок-схема: документ 22"/>
          <p:cNvSpPr/>
          <p:nvPr/>
        </p:nvSpPr>
        <p:spPr>
          <a:xfrm>
            <a:off x="6372200" y="5013176"/>
            <a:ext cx="2592288" cy="864096"/>
          </a:xfrm>
          <a:prstGeom prst="flowChartDocumen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ГБПОУ Московской области «Раменский колледж»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C779-71B0-4383-BCBD-A07B2B318B32}" type="datetime1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Государственный университет «Дубна»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47664" y="260648"/>
            <a:ext cx="7272808" cy="9144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81D86"/>
                </a:solidFill>
              </a:rPr>
              <a:t>Направления работы РУМО в 2018 году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51720" y="1340768"/>
            <a:ext cx="6768752" cy="864096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деятельности РУМО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51720" y="2348880"/>
            <a:ext cx="6768752" cy="115212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Участие в реализации ведомственного проекта </a:t>
            </a:r>
          </a:p>
          <a:p>
            <a:pPr algn="ctr"/>
            <a:r>
              <a:rPr lang="ru-RU" dirty="0" smtClean="0"/>
              <a:t>«Внедрение цифровой образовательной среды в системе среднего профессионального образования Московской области»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51720" y="3645024"/>
            <a:ext cx="6768752" cy="115212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Участие в реализации ведомственного проекта </a:t>
            </a:r>
          </a:p>
          <a:p>
            <a:pPr algn="ctr"/>
            <a:r>
              <a:rPr lang="ru-RU" dirty="0" smtClean="0"/>
              <a:t>«Внедрение ФГОС СПО по наиболее востребованным </a:t>
            </a:r>
          </a:p>
          <a:p>
            <a:pPr algn="ctr"/>
            <a:r>
              <a:rPr lang="ru-RU" dirty="0" smtClean="0"/>
              <a:t>и перспективным профессиям и специальностям </a:t>
            </a:r>
          </a:p>
          <a:p>
            <a:pPr algn="ctr"/>
            <a:r>
              <a:rPr lang="ru-RU" dirty="0" smtClean="0"/>
              <a:t>Московской области»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51720" y="4941168"/>
            <a:ext cx="6768752" cy="144016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Организационно-методическое сопровождение начального </a:t>
            </a:r>
          </a:p>
          <a:p>
            <a:pPr algn="ctr"/>
            <a:r>
              <a:rPr lang="ru-RU" dirty="0" smtClean="0"/>
              <a:t>и регионального этапов Всероссийской олимпиады профессионального мастерства обучающихся </a:t>
            </a:r>
          </a:p>
          <a:p>
            <a:pPr algn="ctr"/>
            <a:r>
              <a:rPr lang="ru-RU" dirty="0" smtClean="0"/>
              <a:t>по специальностям среднего профессионального образования, входящим в компетенцию РУМО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691680" y="1196752"/>
            <a:ext cx="0" cy="4536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8" idx="1"/>
          </p:cNvCxnSpPr>
          <p:nvPr/>
        </p:nvCxnSpPr>
        <p:spPr>
          <a:xfrm>
            <a:off x="1691680" y="1772816"/>
            <a:ext cx="3600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691680" y="2924944"/>
            <a:ext cx="3600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691680" y="4221088"/>
            <a:ext cx="3600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691680" y="5733256"/>
            <a:ext cx="3600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C779-71B0-4383-BCBD-A07B2B318B32}" type="datetime1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Государственный университет «Дубна»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332656"/>
            <a:ext cx="6696744" cy="72008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81D86"/>
                </a:solidFill>
              </a:rPr>
              <a:t>Взаимодействие с федеральным учебно-методическим объединением </a:t>
            </a:r>
          </a:p>
          <a:p>
            <a:pPr algn="ctr"/>
            <a:r>
              <a:rPr lang="ru-RU" sz="1600" b="1" dirty="0" smtClean="0">
                <a:solidFill>
                  <a:srgbClr val="081D86"/>
                </a:solidFill>
              </a:rPr>
              <a:t>по УГС 11.00.00 «Электроника, радиотехника и системы связи» 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71600" y="1412776"/>
            <a:ext cx="3960440" cy="52322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ГБПОУ города Москвы </a:t>
            </a:r>
          </a:p>
          <a:p>
            <a:pPr algn="ctr"/>
            <a:r>
              <a:rPr lang="ru-RU" sz="1400" dirty="0" smtClean="0"/>
              <a:t>«Колледж связи № 54» имени П.М. Вострухина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1412776"/>
            <a:ext cx="3672408" cy="52322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ГБОУ ВО Московской области </a:t>
            </a:r>
          </a:p>
          <a:p>
            <a:pPr algn="ctr"/>
            <a:r>
              <a:rPr lang="ru-RU" sz="1400" dirty="0" smtClean="0"/>
              <a:t>«Университет «Дубна»</a:t>
            </a:r>
            <a:endParaRPr lang="ru-RU" sz="1400" dirty="0"/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6444208" y="2060848"/>
            <a:ext cx="2448272" cy="576064"/>
          </a:xfrm>
          <a:prstGeom prst="flowChartDocumen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Договор о сотрудничестве </a:t>
            </a:r>
          </a:p>
          <a:p>
            <a:pPr algn="ctr"/>
            <a:r>
              <a:rPr lang="ru-RU" sz="1400" dirty="0" smtClean="0"/>
              <a:t>от 19.10.2018 г. № 13-478у</a:t>
            </a:r>
            <a:endParaRPr lang="ru-RU" sz="1400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780928"/>
            <a:ext cx="2736304" cy="379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Пятиугольник 15"/>
          <p:cNvSpPr/>
          <p:nvPr/>
        </p:nvSpPr>
        <p:spPr>
          <a:xfrm>
            <a:off x="323528" y="4797152"/>
            <a:ext cx="6048672" cy="1440160"/>
          </a:xfrm>
          <a:prstGeom prst="homePlate">
            <a:avLst>
              <a:gd name="adj" fmla="val 1765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Предмет договора: сотрудничество в сфере деятельности учебно-методического объединения в системе среднего профессионального образования по укрупненной группе профессий, специальностей 11.00.00 «Электроника, радиотехника и системы связи», в том числе обмен опытом, методиками, образовательной информацией, проведение совместных семинаров, курсов повышения квалификации</a:t>
            </a:r>
            <a:endParaRPr lang="ru-RU" sz="14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2420888"/>
            <a:ext cx="2880320" cy="2088232"/>
          </a:xfrm>
          <a:prstGeom prst="roundRect">
            <a:avLst>
              <a:gd name="adj" fmla="val 10075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47864" y="2420888"/>
            <a:ext cx="2880320" cy="2088232"/>
          </a:xfrm>
          <a:prstGeom prst="roundRect">
            <a:avLst>
              <a:gd name="adj" fmla="val 10075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C779-71B0-4383-BCBD-A07B2B318B32}" type="datetime1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Государственный университет «Дубна»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332656"/>
            <a:ext cx="7128792" cy="93610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81D86"/>
                </a:solidFill>
              </a:rPr>
              <a:t>Мероприятия, </a:t>
            </a:r>
            <a:r>
              <a:rPr lang="ru-RU" b="1" dirty="0" smtClean="0">
                <a:solidFill>
                  <a:srgbClr val="081D86"/>
                </a:solidFill>
              </a:rPr>
              <a:t>проведенные совместно с </a:t>
            </a:r>
            <a:r>
              <a:rPr lang="ru-RU" b="1" dirty="0" smtClean="0">
                <a:solidFill>
                  <a:srgbClr val="081D86"/>
                </a:solidFill>
              </a:rPr>
              <a:t>ФУМО </a:t>
            </a:r>
            <a:r>
              <a:rPr lang="ru-RU" b="1" dirty="0" smtClean="0">
                <a:solidFill>
                  <a:srgbClr val="081D86"/>
                </a:solidFill>
              </a:rPr>
              <a:t>-</a:t>
            </a:r>
            <a:r>
              <a:rPr lang="ru-RU" b="1" dirty="0" smtClean="0">
                <a:solidFill>
                  <a:srgbClr val="081D86"/>
                </a:solidFill>
              </a:rPr>
              <a:t> </a:t>
            </a:r>
            <a:endParaRPr lang="ru-RU" b="1" dirty="0" smtClean="0">
              <a:solidFill>
                <a:srgbClr val="081D86"/>
              </a:solidFill>
            </a:endParaRPr>
          </a:p>
          <a:p>
            <a:pPr algn="ctr"/>
            <a:r>
              <a:rPr lang="ru-RU" b="1" dirty="0" smtClean="0">
                <a:solidFill>
                  <a:srgbClr val="081D86"/>
                </a:solidFill>
              </a:rPr>
              <a:t> трансляция </a:t>
            </a:r>
            <a:r>
              <a:rPr lang="ru-RU" b="1" dirty="0" smtClean="0">
                <a:solidFill>
                  <a:srgbClr val="081D86"/>
                </a:solidFill>
              </a:rPr>
              <a:t>опыта подготовки кадров по ТОП-50 </a:t>
            </a:r>
          </a:p>
          <a:p>
            <a:pPr algn="ctr"/>
            <a:r>
              <a:rPr lang="ru-RU" b="1" dirty="0" smtClean="0">
                <a:solidFill>
                  <a:srgbClr val="081D86"/>
                </a:solidFill>
              </a:rPr>
              <a:t>в систему профессионального образования Московской </a:t>
            </a:r>
            <a:r>
              <a:rPr lang="ru-RU" b="1" dirty="0" smtClean="0">
                <a:solidFill>
                  <a:srgbClr val="081D86"/>
                </a:solidFill>
              </a:rPr>
              <a:t>области – </a:t>
            </a:r>
            <a:endParaRPr lang="ru-RU" b="1" dirty="0" smtClean="0">
              <a:solidFill>
                <a:srgbClr val="081D8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3528" y="1556792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Семинар «Инновационные формы организации</a:t>
            </a:r>
          </a:p>
          <a:p>
            <a:pPr algn="ctr"/>
            <a:r>
              <a:rPr lang="ru-RU" sz="1400" dirty="0" smtClean="0"/>
              <a:t>сетевого взаимодействия профессиональных образовательных организаций</a:t>
            </a:r>
          </a:p>
          <a:p>
            <a:pPr algn="ctr"/>
            <a:r>
              <a:rPr lang="ru-RU" sz="1400" dirty="0" smtClean="0"/>
              <a:t>и проведения государственной итоговой аттестации </a:t>
            </a:r>
          </a:p>
          <a:p>
            <a:pPr algn="ctr"/>
            <a:r>
              <a:rPr lang="ru-RU" sz="1400" dirty="0" smtClean="0"/>
              <a:t>при реализации программ подготовки по ТОП-50»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32040" y="1556792"/>
            <a:ext cx="39604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Семинар «Проектирование учебно-планирующей документации и особенности применения </a:t>
            </a:r>
          </a:p>
          <a:p>
            <a:pPr algn="ctr"/>
            <a:r>
              <a:rPr lang="ru-RU" sz="1400" dirty="0" smtClean="0"/>
              <a:t>педагогических технологий</a:t>
            </a:r>
          </a:p>
          <a:p>
            <a:pPr algn="ctr"/>
            <a:r>
              <a:rPr lang="ru-RU" sz="1400" dirty="0" smtClean="0"/>
              <a:t>и технологий контроля и оценивания при реализации программ подготовки по ТОП-50»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3284984"/>
            <a:ext cx="40324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Выездной практико-ориентированный </a:t>
            </a:r>
            <a:r>
              <a:rPr lang="ru-RU" sz="1400" dirty="0" smtClean="0"/>
              <a:t>семинар </a:t>
            </a:r>
            <a:r>
              <a:rPr lang="ru-RU" sz="1400" dirty="0" smtClean="0"/>
              <a:t>в ГБПОУ г.Москвы «Колледж </a:t>
            </a:r>
            <a:r>
              <a:rPr lang="ru-RU" sz="1400" dirty="0" smtClean="0"/>
              <a:t>связи № </a:t>
            </a:r>
            <a:r>
              <a:rPr lang="ru-RU" sz="1400" dirty="0" smtClean="0"/>
              <a:t>54» </a:t>
            </a:r>
            <a:r>
              <a:rPr lang="ru-RU" sz="1400" dirty="0" smtClean="0"/>
              <a:t>имени П.М. Вострухина</a:t>
            </a:r>
            <a:r>
              <a:rPr lang="ru-RU" sz="1400" dirty="0" smtClean="0"/>
              <a:t> по </a:t>
            </a:r>
            <a:r>
              <a:rPr lang="ru-RU" sz="1400" dirty="0" smtClean="0"/>
              <a:t>актуальным вопросам развития среднего профессионального </a:t>
            </a:r>
            <a:r>
              <a:rPr lang="ru-RU" sz="1400" dirty="0" smtClean="0"/>
              <a:t>образования</a:t>
            </a:r>
            <a:endParaRPr lang="ru-RU" sz="1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51520" y="4653136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Региональный семинар-совещание  </a:t>
            </a:r>
            <a:r>
              <a:rPr lang="ru-RU" sz="1400" dirty="0" smtClean="0"/>
              <a:t>«</a:t>
            </a:r>
            <a:r>
              <a:rPr lang="ru-RU" sz="1400" dirty="0" smtClean="0"/>
              <a:t>Проектирование контрольно-измерительных материалов при реализации программ подготовки </a:t>
            </a:r>
            <a:r>
              <a:rPr lang="ru-RU" sz="1400" dirty="0" smtClean="0"/>
              <a:t>по </a:t>
            </a:r>
            <a:r>
              <a:rPr lang="ru-RU" sz="1400" dirty="0" smtClean="0"/>
              <a:t>ТОП-50. Вопросы проведения демонстрационного экзамена по стандартам Ворлдскиллс в 2018 – 2019 учебном году»</a:t>
            </a:r>
            <a:endParaRPr lang="ru-RU" sz="1400" dirty="0" smtClean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55976" y="2852936"/>
            <a:ext cx="4536504" cy="3384376"/>
          </a:xfrm>
          <a:prstGeom prst="roundRect">
            <a:avLst>
              <a:gd name="adj" fmla="val 849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C779-71B0-4383-BCBD-A07B2B318B32}" type="datetime1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Государственный университет «Дубна»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332656"/>
            <a:ext cx="6696744" cy="914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81D86"/>
                </a:solidFill>
              </a:rPr>
              <a:t>Экспертиза учебно-программной документации</a:t>
            </a:r>
            <a:endParaRPr lang="ru-RU" dirty="0"/>
          </a:p>
        </p:txBody>
      </p:sp>
      <p:sp>
        <p:nvSpPr>
          <p:cNvPr id="13" name="Блок-схема: документ 12"/>
          <p:cNvSpPr/>
          <p:nvPr/>
        </p:nvSpPr>
        <p:spPr>
          <a:xfrm>
            <a:off x="251520" y="1484784"/>
            <a:ext cx="3960440" cy="792088"/>
          </a:xfrm>
          <a:prstGeom prst="flowChartDocumen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Проект «Путевка в жизнь школьникам Подмосковья – получение профессии вместе с аттестатом»</a:t>
            </a:r>
            <a:endParaRPr lang="ru-RU" sz="1200" dirty="0"/>
          </a:p>
        </p:txBody>
      </p:sp>
      <p:sp>
        <p:nvSpPr>
          <p:cNvPr id="14" name="Блок-схема: документ 13"/>
          <p:cNvSpPr/>
          <p:nvPr/>
        </p:nvSpPr>
        <p:spPr>
          <a:xfrm>
            <a:off x="251520" y="2348880"/>
            <a:ext cx="2952328" cy="1008112"/>
          </a:xfrm>
          <a:prstGeom prst="flowChartDocumen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Макет примерной программы профессионального обучения школьников</a:t>
            </a:r>
          </a:p>
        </p:txBody>
      </p:sp>
      <p:sp>
        <p:nvSpPr>
          <p:cNvPr id="15" name="Блок-схема: документ 14"/>
          <p:cNvSpPr/>
          <p:nvPr/>
        </p:nvSpPr>
        <p:spPr>
          <a:xfrm>
            <a:off x="251520" y="3501008"/>
            <a:ext cx="2952328" cy="936104"/>
          </a:xfrm>
          <a:prstGeom prst="flowChartDocumen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20 программ профессионального обучения школьников по трем профессиям</a:t>
            </a:r>
          </a:p>
        </p:txBody>
      </p:sp>
      <p:sp>
        <p:nvSpPr>
          <p:cNvPr id="17" name="Блок-схема: документ 16"/>
          <p:cNvSpPr/>
          <p:nvPr/>
        </p:nvSpPr>
        <p:spPr>
          <a:xfrm>
            <a:off x="5148064" y="1484784"/>
            <a:ext cx="3744416" cy="792088"/>
          </a:xfrm>
          <a:prstGeom prst="flowChartDocumen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Проект «Внедрение цифровой образовательной среды в системе среднего профессионального образования Московской области» </a:t>
            </a:r>
          </a:p>
        </p:txBody>
      </p:sp>
      <p:sp>
        <p:nvSpPr>
          <p:cNvPr id="18" name="Блок-схема: документ 17"/>
          <p:cNvSpPr/>
          <p:nvPr/>
        </p:nvSpPr>
        <p:spPr>
          <a:xfrm>
            <a:off x="6300192" y="2492896"/>
            <a:ext cx="2592288" cy="1512168"/>
          </a:xfrm>
          <a:prstGeom prst="flowChartDocumen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Онлайн-курс дисциплины «Инженерная компьютерная графика» по специальности 09.02.06 «Сетевое и системное администрирование»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347864" y="292494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 2018 году </a:t>
            </a:r>
            <a:r>
              <a:rPr lang="ru-RU" sz="1600" dirty="0" smtClean="0"/>
              <a:t>прошли </a:t>
            </a:r>
            <a:r>
              <a:rPr lang="ru-RU" sz="1600" dirty="0" smtClean="0"/>
              <a:t> </a:t>
            </a:r>
            <a:r>
              <a:rPr lang="ru-RU" sz="1600" dirty="0" smtClean="0"/>
              <a:t>экспертизу в </a:t>
            </a:r>
            <a:r>
              <a:rPr lang="ru-RU" sz="1600" dirty="0" smtClean="0"/>
              <a:t>РУМО:</a:t>
            </a:r>
            <a:endParaRPr lang="ru-RU" sz="1600" dirty="0" smtClean="0"/>
          </a:p>
        </p:txBody>
      </p:sp>
      <p:sp>
        <p:nvSpPr>
          <p:cNvPr id="25" name="Прямоугольник 24"/>
          <p:cNvSpPr/>
          <p:nvPr/>
        </p:nvSpPr>
        <p:spPr>
          <a:xfrm>
            <a:off x="755576" y="4509120"/>
            <a:ext cx="2448272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13321 «Лаборант химического анализа»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55576" y="5085184"/>
            <a:ext cx="2448272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16255 «Оптик-механик»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55576" y="5661248"/>
            <a:ext cx="2448272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19861 Электромонтёр по ремонту и обслуживанию электрооборудования 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51520" y="4365104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51520" y="472514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51520" y="530120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51520" y="594928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861048"/>
            <a:ext cx="3312368" cy="146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6358" y="4509120"/>
            <a:ext cx="3072582" cy="210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C779-71B0-4383-BCBD-A07B2B318B32}" type="datetime1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Государственный университет «Дубна»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116632"/>
            <a:ext cx="7488832" cy="7920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81D86"/>
                </a:solidFill>
              </a:rPr>
              <a:t>В 2018 году реализованы программы дополнительного профессионального образования для педагогических работников образовательных </a:t>
            </a:r>
            <a:r>
              <a:rPr lang="ru-RU" sz="1600" b="1" dirty="0" smtClean="0">
                <a:solidFill>
                  <a:srgbClr val="081D86"/>
                </a:solidFill>
              </a:rPr>
              <a:t>организаций </a:t>
            </a:r>
            <a:endParaRPr lang="ru-RU" sz="1600" b="1" dirty="0" smtClean="0">
              <a:solidFill>
                <a:srgbClr val="081D86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81D86"/>
                </a:solidFill>
              </a:rPr>
              <a:t>Московской </a:t>
            </a:r>
            <a:r>
              <a:rPr lang="ru-RU" sz="1600" b="1" dirty="0" smtClean="0">
                <a:solidFill>
                  <a:srgbClr val="081D86"/>
                </a:solidFill>
              </a:rPr>
              <a:t>области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556792"/>
            <a:ext cx="3888432" cy="576064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Основы разработки </a:t>
            </a:r>
          </a:p>
          <a:p>
            <a:pPr algn="ctr"/>
            <a:r>
              <a:rPr lang="ru-RU" sz="1200" dirty="0" smtClean="0"/>
              <a:t>и использования онлайн-курсов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48064" y="1556792"/>
            <a:ext cx="3888432" cy="9144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Проектирование учебно-планирующей документации и особенности применения педагогических технологий и технологий контроля и оценивания при реализации программ подготовки по ТОП-50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276872"/>
            <a:ext cx="3888432" cy="648072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Проектирование и разработка контента онлайн курсов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3068960"/>
            <a:ext cx="3888432" cy="1368152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Организация профориентационной работы со школьниками, направленная на обеспечение технологического развития приоритетных отраслей экономики Московской области, в рамках реализации приоритетного проекта «Путевка в жизнь школьникам Подмосковья - получение профессии вместе с аттестатом»</a:t>
            </a:r>
            <a:endParaRPr lang="ru-RU" sz="1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4581128"/>
            <a:ext cx="3888432" cy="1202432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Инновационные формы организации сетевого взаимодействия профессиональных образовательных организаций и проведения государственной итоговой аттестации при реализации программ подготовки по ТОП-50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48064" y="2564904"/>
            <a:ext cx="3888432" cy="72008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Образование как рычаг технологического развития приоритетных отраслей экономики Московской области. Школа лидеров СПО - подготовка кадров</a:t>
            </a:r>
            <a:endParaRPr lang="ru-RU" sz="12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48064" y="3356992"/>
            <a:ext cx="3888432" cy="1368152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Актуализация образовательных программ подготовки кадров по профессиям и специальностям ТОП - 50 в соответствии с современными требованиями мировой экономики на примере интеграции модулей 3D моделирования и практического применения современных аддитивных технологий в образовательной сфере</a:t>
            </a:r>
            <a:endParaRPr lang="ru-RU" sz="12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148064" y="4797152"/>
            <a:ext cx="3888432" cy="9144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Проектирование и реализация ООП в системе профессионального образования с учетом российских и международных стандартов подготовки рабочих кадров WorldSkills</a:t>
            </a:r>
            <a:endParaRPr lang="ru-RU" sz="1200" dirty="0"/>
          </a:p>
        </p:txBody>
      </p:sp>
      <p:sp>
        <p:nvSpPr>
          <p:cNvPr id="24" name="Правая фигурная скобка 23"/>
          <p:cNvSpPr/>
          <p:nvPr/>
        </p:nvSpPr>
        <p:spPr>
          <a:xfrm rot="5400000">
            <a:off x="4427984" y="4869160"/>
            <a:ext cx="216024" cy="2088232"/>
          </a:xfrm>
          <a:prstGeom prst="rightBrace">
            <a:avLst>
              <a:gd name="adj1" fmla="val 105164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572000" y="1556792"/>
            <a:ext cx="0" cy="41044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23928" y="170080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95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3923928" y="242088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99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3923928" y="357301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67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3923928" y="501317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43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4499992" y="191683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79</a:t>
            </a:r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4499992" y="285293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38</a:t>
            </a:r>
            <a:endParaRPr lang="ru-RU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4499992" y="393305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14</a:t>
            </a:r>
            <a:endParaRPr lang="ru-RU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4572000" y="508518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62</a:t>
            </a:r>
            <a:endParaRPr lang="ru-RU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3779912" y="60212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497 человек</a:t>
            </a:r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491880" y="980728"/>
            <a:ext cx="2016224" cy="504056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Количество слушателей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399584" y="602128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47 образовательных организаций Московской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C779-71B0-4383-BCBD-A07B2B318B32}" type="datetime1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Государственный университет «Дубна»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332656"/>
            <a:ext cx="7128792" cy="93610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81D86"/>
                </a:solidFill>
              </a:rPr>
              <a:t>Мероприятия для </a:t>
            </a:r>
            <a:r>
              <a:rPr lang="ru-RU" b="1" dirty="0" smtClean="0">
                <a:solidFill>
                  <a:srgbClr val="081D86"/>
                </a:solidFill>
              </a:rPr>
              <a:t>работников образовательных организаций Московской области</a:t>
            </a:r>
            <a:endParaRPr lang="ru-RU" b="1" dirty="0" smtClean="0">
              <a:solidFill>
                <a:srgbClr val="081D8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520" y="1268760"/>
            <a:ext cx="43924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Региональные практические семинары для заместителей руководителей  и преподавателей специальных дисциплин профессиональных образовательных организаций по вопросу участия в проекте «Внедрение цифровой образовательной среды в системе среднего профессионального образования Московской области»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860032" y="1340768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Практический семинар </a:t>
            </a:r>
            <a:r>
              <a:rPr lang="ru-RU" sz="1400" dirty="0" smtClean="0"/>
              <a:t>«Внедрение цифровой образовательной среды </a:t>
            </a:r>
          </a:p>
          <a:p>
            <a:pPr algn="ctr"/>
            <a:r>
              <a:rPr lang="ru-RU" sz="1400" dirty="0" smtClean="0"/>
              <a:t>в  системе среднего профессионального образования Московской области»</a:t>
            </a:r>
            <a:endParaRPr lang="ru-RU" sz="14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7544" y="2852936"/>
            <a:ext cx="3744416" cy="2592288"/>
          </a:xfrm>
          <a:prstGeom prst="roundRect">
            <a:avLst>
              <a:gd name="adj" fmla="val 11628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88024" y="2348880"/>
            <a:ext cx="3888432" cy="2448272"/>
          </a:xfrm>
          <a:prstGeom prst="roundRect">
            <a:avLst>
              <a:gd name="adj" fmla="val 11628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67544" y="5445224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Совещание «Организация и проведение  апробации онлайн-курса дисциплины «Инженерная компьютерная графика» </a:t>
            </a:r>
            <a:r>
              <a:rPr lang="ru-RU" sz="1400" dirty="0" smtClean="0"/>
              <a:t>по </a:t>
            </a:r>
            <a:r>
              <a:rPr lang="ru-RU" sz="1400" dirty="0" smtClean="0"/>
              <a:t>специальности </a:t>
            </a:r>
            <a:endParaRPr lang="ru-RU" sz="1400" dirty="0" smtClean="0"/>
          </a:p>
          <a:p>
            <a:pPr algn="ctr"/>
            <a:r>
              <a:rPr lang="ru-RU" sz="1400" dirty="0" smtClean="0"/>
              <a:t>09.02.06 </a:t>
            </a:r>
            <a:r>
              <a:rPr lang="ru-RU" sz="1400" dirty="0" smtClean="0"/>
              <a:t>«Сетевое и системное администрирование»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32040" y="4941168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Региональный семинар-совещание «Подготовка высококвалифицированных специалистов и рабочих кадров с учетом современных стандартов и передовых технологий с использованием электронных образовательных ресурсов»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C779-71B0-4383-BCBD-A07B2B318B32}" type="datetime1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Государственный университет «Дубна»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332656"/>
            <a:ext cx="7128792" cy="93610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81D86"/>
                </a:solidFill>
              </a:rPr>
              <a:t>Направления работы РУМО в 2019 году</a:t>
            </a:r>
            <a:endParaRPr lang="ru-RU" b="1" dirty="0" smtClean="0">
              <a:solidFill>
                <a:srgbClr val="081D86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1484784"/>
            <a:ext cx="3960440" cy="1008112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реализация программ повышения квалификации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педагогических работников образовательных организаций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Московской области</a:t>
            </a:r>
            <a:endParaRPr lang="ru-RU" sz="1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60032" y="1484784"/>
            <a:ext cx="3960440" cy="1008112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Экспертиза учебно-методических материалов, разработанных в образовательных организациях Московской области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5536" y="2708920"/>
            <a:ext cx="3960440" cy="1728192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опросов педагогических работников образовательных организаций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Московской области</a:t>
            </a:r>
            <a:endParaRPr lang="ru-RU" sz="14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целью выявления их потребностей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методическому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сопровождению и оказанию практической помощи по вопросам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реализации программ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подготовки кадров по ТОП-50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60032" y="2708920"/>
            <a:ext cx="3960440" cy="1728192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Групповое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индивидуальное консультирование по различным вопросам, связанным с обеспечением подготовки кадров по ТОП-50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536" y="4725144"/>
            <a:ext cx="3960440" cy="1368152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проведение для педагогических работников образовательных организаций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Московской области</a:t>
            </a:r>
            <a:endParaRPr lang="ru-RU" sz="1400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семинаров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круглых столов, конференций,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презентаций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других мероприятий по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вопросам организации подготовки по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ТОП-50</a:t>
            </a:r>
            <a:endParaRPr lang="ru-RU" sz="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60032" y="4725144"/>
            <a:ext cx="3960440" cy="1368152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Организационно-методическое сопровождение участия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педагогических работников образовательных организаций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Московской области</a:t>
            </a:r>
            <a:endParaRPr lang="ru-RU" sz="1400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региональных конкурсах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профессионального мастерства</a:t>
            </a:r>
            <a:endParaRPr lang="ru-RU" sz="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акеты раскадров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1024</Words>
  <Application>Microsoft Office PowerPoint</Application>
  <PresentationFormat>Экран (4:3)</PresentationFormat>
  <Paragraphs>144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Тема Office</vt:lpstr>
      <vt:lpstr>Макеты раскадровки</vt:lpstr>
      <vt:lpstr>Специальное оформление</vt:lpstr>
      <vt:lpstr>1_Специальное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Agnessa</dc:creator>
  <cp:lastModifiedBy>Анастасия</cp:lastModifiedBy>
  <cp:revision>216</cp:revision>
  <dcterms:created xsi:type="dcterms:W3CDTF">2017-11-19T18:56:46Z</dcterms:created>
  <dcterms:modified xsi:type="dcterms:W3CDTF">2019-01-22T15:11:41Z</dcterms:modified>
</cp:coreProperties>
</file>