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736" autoAdjust="0"/>
  </p:normalViewPr>
  <p:slideViewPr>
    <p:cSldViewPr>
      <p:cViewPr varScale="1">
        <p:scale>
          <a:sx n="99" d="100"/>
          <a:sy n="99" d="100"/>
        </p:scale>
        <p:origin x="-18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BC4BB-BAF6-4178-9731-907A9F5C7DCB}" type="datetimeFigureOut">
              <a:rPr lang="ru-RU" smtClean="0"/>
              <a:pPr/>
              <a:t>20.04.2017</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3574D-E455-47AD-ADE2-AE93D0C8C185}"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C23574D-E455-47AD-ADE2-AE93D0C8C185}" type="slidenum">
              <a:rPr lang="ru-RU" smtClean="0"/>
              <a:pPr/>
              <a:t>16</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2" name="Нижний колонтитул 1"/>
          <p:cNvSpPr>
            <a:spLocks noGrp="1"/>
          </p:cNvSpPr>
          <p:nvPr>
            <p:ph type="ftr" sz="quarter" idx="11"/>
          </p:nvPr>
        </p:nvSpPr>
        <p:spPr/>
        <p:txBody>
          <a:bodyPr/>
          <a:lstStyle/>
          <a:p>
            <a:endParaRPr lang="en-US" dirty="0"/>
          </a:p>
        </p:txBody>
      </p:sp>
      <p:sp>
        <p:nvSpPr>
          <p:cNvPr id="15" name="Номер слайда 14"/>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en-US" dirty="0"/>
          </a:p>
        </p:txBody>
      </p:sp>
      <p:sp>
        <p:nvSpPr>
          <p:cNvPr id="16" name="Номер слайда 15"/>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11" name="Нижний колонтитул 10"/>
          <p:cNvSpPr>
            <a:spLocks noGrp="1"/>
          </p:cNvSpPr>
          <p:nvPr>
            <p:ph type="ftr" sz="quarter" idx="11"/>
          </p:nvPr>
        </p:nvSpPr>
        <p:spPr/>
        <p:txBody>
          <a:bodyPr/>
          <a:lstStyle/>
          <a:p>
            <a:endParaRPr lang="en-US" dirty="0"/>
          </a:p>
        </p:txBody>
      </p:sp>
      <p:sp>
        <p:nvSpPr>
          <p:cNvPr id="16" name="Номер слайда 15"/>
          <p:cNvSpPr>
            <a:spLocks noGrp="1"/>
          </p:cNvSpPr>
          <p:nvPr>
            <p:ph type="sldNum" sz="quarter" idx="12"/>
          </p:nvPr>
        </p:nvSpPr>
        <p:spPr/>
        <p:txBody>
          <a:bodyPr/>
          <a:lstStyle/>
          <a:p>
            <a:fld id="{A483448D-3A78-4528-A469-B745A65DA480}" type="slidenum">
              <a:rPr lang="en-US" smtClean="0"/>
              <a:pPr/>
              <a:t>‹#›</a:t>
            </a:fld>
            <a:endParaRPr lang="en-US"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10" name="Нижний колонтитул 9"/>
          <p:cNvSpPr>
            <a:spLocks noGrp="1"/>
          </p:cNvSpPr>
          <p:nvPr>
            <p:ph type="ftr" sz="quarter" idx="11"/>
          </p:nvPr>
        </p:nvSpPr>
        <p:spPr/>
        <p:txBody>
          <a:bodyPr/>
          <a:lstStyle/>
          <a:p>
            <a:endParaRPr lang="en-US" dirty="0"/>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8229600" y="6477000"/>
            <a:ext cx="762000" cy="246888"/>
          </a:xfrm>
        </p:spPr>
        <p:txBody>
          <a:bodyPr/>
          <a:lstStyle/>
          <a:p>
            <a:fld id="{A483448D-3A78-4528-A469-B745A65DA480}" type="slidenum">
              <a:rPr lang="en-US" smtClean="0"/>
              <a:pPr/>
              <a:t>‹#›</a:t>
            </a:fld>
            <a:endParaRPr lang="en-US"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21" name="Нижний колонтитул 20"/>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24" name="Нижний колонтитул 23"/>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29" name="Нижний колонтитул 28"/>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EAF463A-BC7C-46EE-9F1E-7F377CCA4891}" type="datetimeFigureOut">
              <a:rPr lang="en-US" smtClean="0"/>
              <a:pPr/>
              <a:t>4/20/2017</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AF463A-BC7C-46EE-9F1E-7F377CCA4891}" type="datetimeFigureOut">
              <a:rPr lang="en-US" smtClean="0"/>
              <a:pPr/>
              <a:t>4/20/2017</a:t>
            </a:fld>
            <a:endParaRPr lang="en-US"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483448D-3A78-4528-A469-B745A65DA480}" type="slidenum">
              <a:rPr lang="en-US" smtClean="0"/>
              <a:pPr/>
              <a:t>‹#›</a:t>
            </a:fld>
            <a:endParaRPr lang="en-US"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990600"/>
            <a:ext cx="8458200" cy="3200400"/>
          </a:xfrm>
          <a:ln>
            <a:solidFill>
              <a:srgbClr val="C00000"/>
            </a:solidFill>
          </a:ln>
        </p:spPr>
        <p:txBody>
          <a:bodyPr>
            <a:noAutofit/>
          </a:bodyPr>
          <a:lstStyle/>
          <a:p>
            <a:pPr algn="ctr"/>
            <a:r>
              <a:rPr lang="ru-RU" sz="4800"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rPr>
              <a:t>РЕКОМЕНДАЦИИ родителям абитуриентов</a:t>
            </a:r>
            <a:br>
              <a:rPr lang="ru-RU" sz="4800"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rPr>
            </a:br>
            <a:r>
              <a:rPr lang="ru-RU" sz="4800"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rPr>
              <a:t> в процессе профориентации.</a:t>
            </a:r>
            <a:endParaRPr lang="ru-RU" sz="4400" dirty="0">
              <a:solidFill>
                <a:srgbClr val="C0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Подзаголовок 2"/>
          <p:cNvSpPr>
            <a:spLocks noGrp="1"/>
          </p:cNvSpPr>
          <p:nvPr>
            <p:ph type="subTitle" idx="1"/>
          </p:nvPr>
        </p:nvSpPr>
        <p:spPr>
          <a:xfrm>
            <a:off x="381000" y="5410200"/>
            <a:ext cx="8458200" cy="838200"/>
          </a:xfrm>
          <a:ln>
            <a:solidFill>
              <a:schemeClr val="tx1"/>
            </a:solidFill>
          </a:ln>
        </p:spPr>
        <p:txBody>
          <a:bodyPr>
            <a:noAutofit/>
          </a:bodyPr>
          <a:lstStyle/>
          <a:p>
            <a:r>
              <a:rPr lang="ru-RU" sz="2800" b="1" dirty="0" smtClean="0"/>
              <a:t>             </a:t>
            </a:r>
            <a:r>
              <a:rPr lang="ru-RU" sz="2800" b="1" i="1" dirty="0" smtClean="0">
                <a:solidFill>
                  <a:schemeClr val="tx2"/>
                </a:solidFill>
              </a:rPr>
              <a:t>ГБПОУ МО «ЩЕЛКОВСКИЙ КОЛЛЕДЖ»</a:t>
            </a:r>
            <a:endParaRPr lang="ru-RU" sz="2800" b="1" i="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28600"/>
            <a:ext cx="8991600" cy="841248"/>
          </a:xfrm>
        </p:spPr>
        <p:txBody>
          <a:bodyPr>
            <a:noAutofit/>
          </a:bodyPr>
          <a:lstStyle/>
          <a:p>
            <a:r>
              <a:rPr lang="ru-RU" sz="2800"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Типичные ошибки при выборе профессии</a:t>
            </a:r>
            <a:endParaRPr lang="ru-RU" sz="2800" b="1" dirty="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endParaRPr>
          </a:p>
        </p:txBody>
      </p:sp>
      <p:sp>
        <p:nvSpPr>
          <p:cNvPr id="3" name="TextBox 2"/>
          <p:cNvSpPr txBox="1"/>
          <p:nvPr/>
        </p:nvSpPr>
        <p:spPr>
          <a:xfrm>
            <a:off x="533400" y="1219200"/>
            <a:ext cx="2057400" cy="923330"/>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Выбор профессии </a:t>
            </a:r>
          </a:p>
          <a:p>
            <a:pPr algn="ctr"/>
            <a:r>
              <a:rPr lang="ru-RU" dirty="0" smtClean="0">
                <a:solidFill>
                  <a:schemeClr val="tx2">
                    <a:lumMod val="75000"/>
                  </a:schemeClr>
                </a:solidFill>
              </a:rPr>
              <a:t>«за компанию»</a:t>
            </a:r>
            <a:endParaRPr lang="ru-RU" dirty="0">
              <a:solidFill>
                <a:schemeClr val="tx2">
                  <a:lumMod val="75000"/>
                </a:schemeClr>
              </a:solidFill>
            </a:endParaRPr>
          </a:p>
        </p:txBody>
      </p:sp>
      <p:sp>
        <p:nvSpPr>
          <p:cNvPr id="4" name="TextBox 3"/>
          <p:cNvSpPr txBox="1"/>
          <p:nvPr/>
        </p:nvSpPr>
        <p:spPr>
          <a:xfrm>
            <a:off x="3429000" y="1219200"/>
            <a:ext cx="2286000" cy="646331"/>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Выбор престижной профессии</a:t>
            </a:r>
            <a:endParaRPr lang="ru-RU" dirty="0">
              <a:solidFill>
                <a:schemeClr val="tx2">
                  <a:lumMod val="75000"/>
                </a:schemeClr>
              </a:solidFill>
            </a:endParaRPr>
          </a:p>
        </p:txBody>
      </p:sp>
      <p:sp>
        <p:nvSpPr>
          <p:cNvPr id="5" name="TextBox 4"/>
          <p:cNvSpPr txBox="1"/>
          <p:nvPr/>
        </p:nvSpPr>
        <p:spPr>
          <a:xfrm>
            <a:off x="3429000" y="2667000"/>
            <a:ext cx="2286000" cy="923330"/>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Отождествление учебного предмета с профессией</a:t>
            </a:r>
            <a:endParaRPr lang="ru-RU" dirty="0">
              <a:solidFill>
                <a:schemeClr val="tx2">
                  <a:lumMod val="75000"/>
                </a:schemeClr>
              </a:solidFill>
            </a:endParaRPr>
          </a:p>
        </p:txBody>
      </p:sp>
      <p:sp>
        <p:nvSpPr>
          <p:cNvPr id="6" name="TextBox 5"/>
          <p:cNvSpPr txBox="1"/>
          <p:nvPr/>
        </p:nvSpPr>
        <p:spPr>
          <a:xfrm>
            <a:off x="152400" y="2743200"/>
            <a:ext cx="2819400" cy="1200329"/>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Отождествление профессии с конкретным человеком, который нравится</a:t>
            </a:r>
            <a:endParaRPr lang="ru-RU" dirty="0">
              <a:solidFill>
                <a:schemeClr val="tx2">
                  <a:lumMod val="75000"/>
                </a:schemeClr>
              </a:solidFill>
            </a:endParaRPr>
          </a:p>
        </p:txBody>
      </p:sp>
      <p:sp>
        <p:nvSpPr>
          <p:cNvPr id="7" name="TextBox 6"/>
          <p:cNvSpPr txBox="1"/>
          <p:nvPr/>
        </p:nvSpPr>
        <p:spPr>
          <a:xfrm>
            <a:off x="6324600" y="2590800"/>
            <a:ext cx="2438400" cy="1477328"/>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Устаревшие представления о характере труда и возможностях профессии</a:t>
            </a:r>
            <a:endParaRPr lang="ru-RU" dirty="0">
              <a:solidFill>
                <a:schemeClr val="tx2">
                  <a:lumMod val="75000"/>
                </a:schemeClr>
              </a:solidFill>
            </a:endParaRPr>
          </a:p>
        </p:txBody>
      </p:sp>
      <p:sp>
        <p:nvSpPr>
          <p:cNvPr id="8" name="TextBox 7"/>
          <p:cNvSpPr txBox="1"/>
          <p:nvPr/>
        </p:nvSpPr>
        <p:spPr>
          <a:xfrm>
            <a:off x="5257800" y="4572000"/>
            <a:ext cx="2057400" cy="1477328"/>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Несоответствие здоровья и условий труда по избранной профессии</a:t>
            </a:r>
            <a:endParaRPr lang="ru-RU" dirty="0">
              <a:solidFill>
                <a:schemeClr val="tx2">
                  <a:lumMod val="75000"/>
                </a:schemeClr>
              </a:solidFill>
            </a:endParaRPr>
          </a:p>
        </p:txBody>
      </p:sp>
      <p:sp>
        <p:nvSpPr>
          <p:cNvPr id="9" name="TextBox 8"/>
          <p:cNvSpPr txBox="1"/>
          <p:nvPr/>
        </p:nvSpPr>
        <p:spPr>
          <a:xfrm>
            <a:off x="1752600" y="4572000"/>
            <a:ext cx="2438400" cy="1477328"/>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Неумение разобраться в себе, своих склонностях, способностях и мотивах</a:t>
            </a:r>
            <a:endParaRPr lang="ru-RU" dirty="0">
              <a:solidFill>
                <a:schemeClr val="tx2">
                  <a:lumMod val="75000"/>
                </a:schemeClr>
              </a:solidFill>
            </a:endParaRPr>
          </a:p>
        </p:txBody>
      </p:sp>
      <p:sp>
        <p:nvSpPr>
          <p:cNvPr id="10" name="TextBox 9"/>
          <p:cNvSpPr txBox="1"/>
          <p:nvPr/>
        </p:nvSpPr>
        <p:spPr>
          <a:xfrm>
            <a:off x="6324600" y="1295400"/>
            <a:ext cx="2362200" cy="923330"/>
          </a:xfrm>
          <a:prstGeom prst="rect">
            <a:avLst/>
          </a:prstGeom>
          <a:noFill/>
          <a:ln>
            <a:solidFill>
              <a:srgbClr val="C00000"/>
            </a:solidFill>
          </a:ln>
        </p:spPr>
        <p:txBody>
          <a:bodyPr wrap="square" rtlCol="0">
            <a:spAutoFit/>
          </a:bodyPr>
          <a:lstStyle/>
          <a:p>
            <a:pPr algn="ctr"/>
            <a:r>
              <a:rPr lang="ru-RU" dirty="0" smtClean="0">
                <a:solidFill>
                  <a:schemeClr val="tx2">
                    <a:lumMod val="75000"/>
                  </a:schemeClr>
                </a:solidFill>
              </a:rPr>
              <a:t>Выбор профессии под давлением родителей</a:t>
            </a:r>
            <a:endParaRPr lang="ru-RU"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448" y="381000"/>
            <a:ext cx="8988552" cy="841248"/>
          </a:xfrm>
        </p:spPr>
        <p:txBody>
          <a:bodyPr>
            <a:normAutofit fontScale="90000"/>
          </a:bodyPr>
          <a:lstStyle/>
          <a:p>
            <a:r>
              <a:rPr lang="ru-RU"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ГЛАВНЫЙ ПРИНЦИП ВЫБОРА ПРОФЕССИИ</a:t>
            </a:r>
            <a:r>
              <a:rPr lang="ru-RU" dirty="0" smtClean="0">
                <a:solidFill>
                  <a:schemeClr val="tx2">
                    <a:lumMod val="75000"/>
                  </a:schemeClr>
                </a:solidFill>
                <a:latin typeface="Sylfaen" pitchFamily="18" charset="0"/>
              </a:rPr>
              <a:t/>
            </a:r>
            <a:br>
              <a:rPr lang="ru-RU" dirty="0" smtClean="0">
                <a:solidFill>
                  <a:schemeClr val="tx2">
                    <a:lumMod val="75000"/>
                  </a:schemeClr>
                </a:solidFill>
                <a:latin typeface="Sylfaen" pitchFamily="18" charset="0"/>
              </a:rPr>
            </a:br>
            <a:endParaRPr lang="ru-RU" dirty="0">
              <a:solidFill>
                <a:schemeClr val="tx2">
                  <a:lumMod val="75000"/>
                </a:schemeClr>
              </a:solidFill>
              <a:latin typeface="Sylfaen" pitchFamily="18" charset="0"/>
            </a:endParaRPr>
          </a:p>
        </p:txBody>
      </p:sp>
      <p:sp>
        <p:nvSpPr>
          <p:cNvPr id="4" name="TextBox 3"/>
          <p:cNvSpPr txBox="1"/>
          <p:nvPr/>
        </p:nvSpPr>
        <p:spPr>
          <a:xfrm>
            <a:off x="304800" y="1219200"/>
            <a:ext cx="3048000" cy="461665"/>
          </a:xfrm>
          <a:prstGeom prst="rect">
            <a:avLst/>
          </a:prstGeom>
          <a:noFill/>
        </p:spPr>
        <p:txBody>
          <a:bodyPr wrap="square" rtlCol="0">
            <a:spAutoFit/>
          </a:bodyPr>
          <a:lstStyle/>
          <a:p>
            <a:r>
              <a:rPr lang="ru-RU" sz="2400" b="1" u="sng" dirty="0" smtClean="0">
                <a:solidFill>
                  <a:srgbClr val="C00000"/>
                </a:solidFill>
                <a:effectLst>
                  <a:outerShdw blurRad="38100" dist="38100" dir="2700000" algn="tl">
                    <a:srgbClr val="000000">
                      <a:alpha val="43137"/>
                    </a:srgbClr>
                  </a:outerShdw>
                </a:effectLst>
              </a:rPr>
              <a:t>ЧТО ВЫ ХОТИТЕ?</a:t>
            </a:r>
            <a:endParaRPr lang="ru-RU" sz="2400" b="1" u="sng" dirty="0">
              <a:solidFill>
                <a:srgbClr val="C00000"/>
              </a:solidFill>
              <a:effectLst>
                <a:outerShdw blurRad="38100" dist="38100" dir="2700000" algn="tl">
                  <a:srgbClr val="000000">
                    <a:alpha val="43137"/>
                  </a:srgbClr>
                </a:outerShdw>
              </a:effectLst>
            </a:endParaRPr>
          </a:p>
        </p:txBody>
      </p:sp>
      <p:sp>
        <p:nvSpPr>
          <p:cNvPr id="5" name="TextBox 4"/>
          <p:cNvSpPr txBox="1"/>
          <p:nvPr/>
        </p:nvSpPr>
        <p:spPr>
          <a:xfrm>
            <a:off x="5562600" y="1295400"/>
            <a:ext cx="3276600" cy="461665"/>
          </a:xfrm>
          <a:prstGeom prst="rect">
            <a:avLst/>
          </a:prstGeom>
          <a:noFill/>
        </p:spPr>
        <p:txBody>
          <a:bodyPr wrap="square" rtlCol="0">
            <a:spAutoFit/>
          </a:bodyPr>
          <a:lstStyle/>
          <a:p>
            <a:r>
              <a:rPr lang="ru-RU" sz="2400" b="1" u="sng" dirty="0" smtClean="0">
                <a:solidFill>
                  <a:srgbClr val="C00000"/>
                </a:solidFill>
                <a:effectLst>
                  <a:outerShdw blurRad="38100" dist="38100" dir="2700000" algn="tl">
                    <a:srgbClr val="000000">
                      <a:alpha val="43137"/>
                    </a:srgbClr>
                  </a:outerShdw>
                </a:effectLst>
              </a:rPr>
              <a:t>ЧТО ВЫ МОЖЕТЕ?</a:t>
            </a:r>
            <a:endParaRPr lang="ru-RU" sz="2400" b="1" u="sng" dirty="0">
              <a:solidFill>
                <a:srgbClr val="C00000"/>
              </a:solidFill>
              <a:effectLst>
                <a:outerShdw blurRad="38100" dist="38100" dir="2700000" algn="tl">
                  <a:srgbClr val="000000">
                    <a:alpha val="43137"/>
                  </a:srgbClr>
                </a:outerShdw>
              </a:effectLst>
            </a:endParaRPr>
          </a:p>
        </p:txBody>
      </p:sp>
      <p:sp>
        <p:nvSpPr>
          <p:cNvPr id="6" name="TextBox 5"/>
          <p:cNvSpPr txBox="1"/>
          <p:nvPr/>
        </p:nvSpPr>
        <p:spPr>
          <a:xfrm>
            <a:off x="2895600" y="4724400"/>
            <a:ext cx="3276600" cy="830997"/>
          </a:xfrm>
          <a:prstGeom prst="rect">
            <a:avLst/>
          </a:prstGeom>
          <a:noFill/>
        </p:spPr>
        <p:txBody>
          <a:bodyPr wrap="square" rtlCol="0">
            <a:spAutoFit/>
          </a:bodyPr>
          <a:lstStyle/>
          <a:p>
            <a:pPr algn="ctr"/>
            <a:r>
              <a:rPr lang="ru-RU" sz="2400" b="1" u="sng" dirty="0" smtClean="0">
                <a:solidFill>
                  <a:srgbClr val="C00000"/>
                </a:solidFill>
                <a:effectLst>
                  <a:outerShdw blurRad="38100" dist="38100" dir="2700000" algn="tl">
                    <a:srgbClr val="000000">
                      <a:alpha val="43137"/>
                    </a:srgbClr>
                  </a:outerShdw>
                </a:effectLst>
              </a:rPr>
              <a:t>НАДО ли выбирать эту профессию?</a:t>
            </a:r>
            <a:endParaRPr lang="ru-RU" sz="2400" b="1" u="sng" dirty="0">
              <a:solidFill>
                <a:srgbClr val="C00000"/>
              </a:solidFill>
              <a:effectLst>
                <a:outerShdw blurRad="38100" dist="38100" dir="2700000" algn="tl">
                  <a:srgbClr val="000000">
                    <a:alpha val="43137"/>
                  </a:srgbClr>
                </a:outerShdw>
              </a:effectLst>
            </a:endParaRPr>
          </a:p>
        </p:txBody>
      </p:sp>
      <p:sp>
        <p:nvSpPr>
          <p:cNvPr id="7" name="Равнобедренный треугольник 6"/>
          <p:cNvSpPr/>
          <p:nvPr/>
        </p:nvSpPr>
        <p:spPr>
          <a:xfrm>
            <a:off x="2438400" y="914400"/>
            <a:ext cx="4038600" cy="3657600"/>
          </a:xfrm>
          <a:prstGeom prst="triangle">
            <a:avLst>
              <a:gd name="adj" fmla="val 482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048000" y="2514600"/>
            <a:ext cx="2743200" cy="1938992"/>
          </a:xfrm>
          <a:prstGeom prst="rect">
            <a:avLst/>
          </a:prstGeom>
          <a:noFill/>
        </p:spPr>
        <p:txBody>
          <a:bodyPr wrap="square" rtlCol="0">
            <a:spAutoFit/>
          </a:bodyPr>
          <a:lstStyle/>
          <a:p>
            <a:pPr algn="ctr"/>
            <a:r>
              <a:rPr lang="ru-RU" sz="2400" b="1" dirty="0" smtClean="0">
                <a:solidFill>
                  <a:srgbClr val="C00000"/>
                </a:solidFill>
              </a:rPr>
              <a:t>Для верного </a:t>
            </a:r>
          </a:p>
          <a:p>
            <a:pPr algn="ctr"/>
            <a:r>
              <a:rPr lang="ru-RU" sz="2400" b="1" dirty="0" smtClean="0">
                <a:solidFill>
                  <a:srgbClr val="C00000"/>
                </a:solidFill>
              </a:rPr>
              <a:t>выбора </a:t>
            </a:r>
          </a:p>
          <a:p>
            <a:pPr algn="ctr"/>
            <a:r>
              <a:rPr lang="ru-RU" sz="2400" b="1" dirty="0" smtClean="0">
                <a:solidFill>
                  <a:srgbClr val="C00000"/>
                </a:solidFill>
              </a:rPr>
              <a:t>профессии необходимо учесть</a:t>
            </a:r>
            <a:endParaRPr lang="ru-RU" sz="2400" b="1" dirty="0">
              <a:solidFill>
                <a:srgbClr val="C00000"/>
              </a:solidFill>
            </a:endParaRPr>
          </a:p>
        </p:txBody>
      </p:sp>
      <p:sp>
        <p:nvSpPr>
          <p:cNvPr id="9" name="TextBox 8"/>
          <p:cNvSpPr txBox="1"/>
          <p:nvPr/>
        </p:nvSpPr>
        <p:spPr>
          <a:xfrm>
            <a:off x="838200" y="1828800"/>
            <a:ext cx="1752600" cy="1323439"/>
          </a:xfrm>
          <a:prstGeom prst="rect">
            <a:avLst/>
          </a:prstGeom>
          <a:noFill/>
        </p:spPr>
        <p:txBody>
          <a:bodyPr wrap="square" rtlCol="0">
            <a:spAutoFit/>
          </a:bodyPr>
          <a:lstStyle/>
          <a:p>
            <a:r>
              <a:rPr lang="ru-RU" sz="2000" dirty="0" smtClean="0">
                <a:solidFill>
                  <a:schemeClr val="tx2"/>
                </a:solidFill>
              </a:rPr>
              <a:t>Ваши</a:t>
            </a:r>
          </a:p>
          <a:p>
            <a:r>
              <a:rPr lang="ru-RU" sz="2000" dirty="0" smtClean="0">
                <a:solidFill>
                  <a:schemeClr val="tx2"/>
                </a:solidFill>
              </a:rPr>
              <a:t>+желания</a:t>
            </a:r>
          </a:p>
          <a:p>
            <a:r>
              <a:rPr lang="ru-RU" sz="2000" dirty="0" smtClean="0">
                <a:solidFill>
                  <a:schemeClr val="tx2"/>
                </a:solidFill>
              </a:rPr>
              <a:t>+интересы</a:t>
            </a:r>
          </a:p>
          <a:p>
            <a:r>
              <a:rPr lang="ru-RU" sz="2000" dirty="0" smtClean="0">
                <a:solidFill>
                  <a:schemeClr val="tx2"/>
                </a:solidFill>
              </a:rPr>
              <a:t>+склонности</a:t>
            </a:r>
            <a:endParaRPr lang="ru-RU" sz="2000" dirty="0">
              <a:solidFill>
                <a:schemeClr val="tx2"/>
              </a:solidFill>
            </a:endParaRPr>
          </a:p>
        </p:txBody>
      </p:sp>
      <p:sp>
        <p:nvSpPr>
          <p:cNvPr id="10" name="TextBox 9"/>
          <p:cNvSpPr txBox="1"/>
          <p:nvPr/>
        </p:nvSpPr>
        <p:spPr>
          <a:xfrm>
            <a:off x="6400800" y="1828800"/>
            <a:ext cx="2514600" cy="1938992"/>
          </a:xfrm>
          <a:prstGeom prst="rect">
            <a:avLst/>
          </a:prstGeom>
          <a:noFill/>
        </p:spPr>
        <p:txBody>
          <a:bodyPr wrap="square" rtlCol="0">
            <a:spAutoFit/>
          </a:bodyPr>
          <a:lstStyle/>
          <a:p>
            <a:pPr eaLnBrk="0" hangingPunct="0">
              <a:defRPr/>
            </a:pPr>
            <a:r>
              <a:rPr lang="ru-RU" sz="2000" dirty="0" smtClean="0">
                <a:solidFill>
                  <a:schemeClr val="tx2"/>
                </a:solidFill>
                <a:ea typeface="Times New Roman" pitchFamily="18" charset="0"/>
                <a:cs typeface="Arial" charset="0"/>
              </a:rPr>
              <a:t>Ваши </a:t>
            </a:r>
          </a:p>
          <a:p>
            <a:pPr eaLnBrk="0" hangingPunct="0">
              <a:defRPr/>
            </a:pPr>
            <a:r>
              <a:rPr lang="ru-RU" sz="2000" dirty="0" smtClean="0">
                <a:solidFill>
                  <a:schemeClr val="tx2"/>
                </a:solidFill>
                <a:ea typeface="Times New Roman" pitchFamily="18" charset="0"/>
                <a:cs typeface="Arial" charset="0"/>
              </a:rPr>
              <a:t>+ способности</a:t>
            </a:r>
            <a:br>
              <a:rPr lang="ru-RU" sz="2000" dirty="0" smtClean="0">
                <a:solidFill>
                  <a:schemeClr val="tx2"/>
                </a:solidFill>
                <a:ea typeface="Times New Roman" pitchFamily="18" charset="0"/>
                <a:cs typeface="Arial" charset="0"/>
              </a:rPr>
            </a:br>
            <a:r>
              <a:rPr lang="ru-RU" sz="2000" dirty="0" smtClean="0">
                <a:solidFill>
                  <a:schemeClr val="tx2"/>
                </a:solidFill>
                <a:ea typeface="Times New Roman" pitchFamily="18" charset="0"/>
                <a:cs typeface="Arial" charset="0"/>
              </a:rPr>
              <a:t>+преобладающий тип мышления, тип</a:t>
            </a:r>
            <a:br>
              <a:rPr lang="ru-RU" sz="2000" dirty="0" smtClean="0">
                <a:solidFill>
                  <a:schemeClr val="tx2"/>
                </a:solidFill>
                <a:ea typeface="Times New Roman" pitchFamily="18" charset="0"/>
                <a:cs typeface="Arial" charset="0"/>
              </a:rPr>
            </a:br>
            <a:r>
              <a:rPr lang="ru-RU" sz="2000" dirty="0" smtClean="0">
                <a:solidFill>
                  <a:schemeClr val="tx2"/>
                </a:solidFill>
                <a:ea typeface="Times New Roman" pitchFamily="18" charset="0"/>
                <a:cs typeface="Arial" charset="0"/>
              </a:rPr>
              <a:t>личности </a:t>
            </a:r>
          </a:p>
          <a:p>
            <a:pPr eaLnBrk="0" hangingPunct="0">
              <a:defRPr/>
            </a:pPr>
            <a:r>
              <a:rPr lang="ru-RU" sz="2000" dirty="0" smtClean="0">
                <a:solidFill>
                  <a:schemeClr val="tx2"/>
                </a:solidFill>
                <a:ea typeface="Times New Roman" pitchFamily="18" charset="0"/>
                <a:cs typeface="Arial" charset="0"/>
              </a:rPr>
              <a:t>+здоровье </a:t>
            </a:r>
            <a:endParaRPr lang="ru-RU" dirty="0"/>
          </a:p>
        </p:txBody>
      </p:sp>
      <p:sp>
        <p:nvSpPr>
          <p:cNvPr id="11" name="TextBox 10"/>
          <p:cNvSpPr txBox="1"/>
          <p:nvPr/>
        </p:nvSpPr>
        <p:spPr>
          <a:xfrm>
            <a:off x="2895600" y="5534561"/>
            <a:ext cx="3124200" cy="1015663"/>
          </a:xfrm>
          <a:prstGeom prst="rect">
            <a:avLst/>
          </a:prstGeom>
          <a:noFill/>
        </p:spPr>
        <p:txBody>
          <a:bodyPr wrap="square" rtlCol="0">
            <a:spAutoFit/>
          </a:bodyPr>
          <a:lstStyle/>
          <a:p>
            <a:pPr algn="ctr"/>
            <a:r>
              <a:rPr lang="ru-RU" sz="2000" dirty="0" smtClean="0">
                <a:solidFill>
                  <a:schemeClr val="tx2"/>
                </a:solidFill>
              </a:rPr>
              <a:t>Есть ли на нее спрос на рынке труда</a:t>
            </a:r>
          </a:p>
          <a:p>
            <a:pPr algn="ctr"/>
            <a:r>
              <a:rPr lang="ru-RU" sz="2000" dirty="0" smtClean="0">
                <a:solidFill>
                  <a:schemeClr val="tx2"/>
                </a:solidFill>
              </a:rPr>
              <a:t>Источники информации</a:t>
            </a:r>
            <a:endParaRPr lang="ru-RU" sz="20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762000"/>
            <a:ext cx="8610600" cy="5078313"/>
          </a:xfrm>
          <a:prstGeom prst="rect">
            <a:avLst/>
          </a:prstGeom>
          <a:noFill/>
          <a:ln>
            <a:solidFill>
              <a:srgbClr val="FF0000"/>
            </a:solid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solidFill>
                  <a:srgbClr val="C00000"/>
                </a:solidFill>
                <a:effectLst>
                  <a:outerShdw blurRad="50800" dist="39000" dir="5460000" algn="tl">
                    <a:srgbClr val="000000">
                      <a:alpha val="38000"/>
                    </a:srgbClr>
                  </a:outerShdw>
                </a:effectLst>
              </a:rPr>
              <a:t>Рекомендации </a:t>
            </a:r>
            <a:r>
              <a:rPr lang="ru-RU" sz="5400" b="1" cap="none" spc="0" dirty="0" smtClean="0">
                <a:ln w="11430"/>
                <a:effectLst>
                  <a:outerShdw blurRad="50800" dist="39000" dir="5460000" algn="tl">
                    <a:srgbClr val="000000">
                      <a:alpha val="38000"/>
                    </a:srgbClr>
                  </a:outerShdw>
                </a:effectLst>
              </a:rPr>
              <a:t>родителям, ж</a:t>
            </a:r>
            <a:r>
              <a:rPr lang="ru-RU" sz="5400" b="1" dirty="0" smtClean="0">
                <a:ln w="11430"/>
                <a:effectLst>
                  <a:outerShdw blurRad="50800" dist="39000" dir="5460000" algn="tl">
                    <a:srgbClr val="000000">
                      <a:alpha val="38000"/>
                    </a:srgbClr>
                  </a:outerShdw>
                </a:effectLst>
              </a:rPr>
              <a:t>елающим оказать своему ребенку помощь в решении вопроса</a:t>
            </a:r>
          </a:p>
          <a:p>
            <a:pPr algn="ctr"/>
            <a:r>
              <a:rPr lang="ru-RU" sz="5400" b="1" cap="none" spc="0" dirty="0" smtClean="0">
                <a:ln w="11430"/>
                <a:solidFill>
                  <a:srgbClr val="C00000"/>
                </a:solidFill>
                <a:effectLst>
                  <a:outerShdw blurRad="50800" dist="39000" dir="5460000" algn="tl">
                    <a:srgbClr val="000000">
                      <a:alpha val="38000"/>
                    </a:srgbClr>
                  </a:outerShdw>
                </a:effectLst>
              </a:rPr>
              <a:t>КЕМ СТАТЬ?</a:t>
            </a:r>
            <a:endParaRPr lang="ru-RU" sz="5400" b="1" cap="none" spc="0" dirty="0">
              <a:ln w="11430"/>
              <a:solidFill>
                <a:srgbClr val="C00000"/>
              </a:solidFill>
              <a:effectLst>
                <a:outerShdw blurRad="50800" dist="39000" dir="5460000" algn="tl">
                  <a:srgbClr val="000000">
                    <a:alpha val="38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52400"/>
            <a:ext cx="85344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solidFill>
                  <a:srgbClr val="C00000"/>
                </a:solidFill>
                <a:effectLst>
                  <a:outerShdw blurRad="50800" dist="39000" dir="5460000" algn="tl">
                    <a:srgbClr val="000000">
                      <a:alpha val="38000"/>
                    </a:srgbClr>
                  </a:outerShdw>
                </a:effectLst>
              </a:rPr>
              <a:t>1. Принятие решения о выборе профессии</a:t>
            </a:r>
            <a:endParaRPr lang="ru-RU" sz="5400" b="1" cap="none" spc="0" dirty="0">
              <a:ln w="11430"/>
              <a:solidFill>
                <a:srgbClr val="C00000"/>
              </a:solidFill>
              <a:effectLst>
                <a:outerShdw blurRad="50800" dist="39000" dir="5460000" algn="tl">
                  <a:srgbClr val="000000">
                    <a:alpha val="38000"/>
                  </a:srgbClr>
                </a:outerShdw>
              </a:effectLst>
            </a:endParaRPr>
          </a:p>
        </p:txBody>
      </p:sp>
      <p:sp>
        <p:nvSpPr>
          <p:cNvPr id="3" name="TextBox 2"/>
          <p:cNvSpPr txBox="1"/>
          <p:nvPr/>
        </p:nvSpPr>
        <p:spPr>
          <a:xfrm>
            <a:off x="533400" y="1905000"/>
            <a:ext cx="8305800" cy="4782848"/>
          </a:xfrm>
          <a:prstGeom prst="rect">
            <a:avLst/>
          </a:prstGeom>
          <a:noFill/>
          <a:ln>
            <a:solidFill>
              <a:srgbClr val="FF0000"/>
            </a:solidFill>
          </a:ln>
        </p:spPr>
        <p:txBody>
          <a:bodyPr wrap="square" rtlCol="0">
            <a:spAutoFit/>
          </a:bodyPr>
          <a:lstStyle/>
          <a:p>
            <a:pPr eaLnBrk="1" hangingPunct="1">
              <a:lnSpc>
                <a:spcPct val="90000"/>
              </a:lnSpc>
            </a:pPr>
            <a:r>
              <a:rPr lang="ru-RU" sz="2400" dirty="0" smtClean="0">
                <a:latin typeface="Sylfaen" pitchFamily="18" charset="0"/>
              </a:rPr>
              <a:t>   Важнейшая задача этого этапа - помочь ребенку разобраться в своих профессиональных интересах и склонностях, сильных и слабых сторонах своей личности.</a:t>
            </a:r>
          </a:p>
          <a:p>
            <a:pPr eaLnBrk="1" hangingPunct="1">
              <a:lnSpc>
                <a:spcPct val="90000"/>
              </a:lnSpc>
            </a:pPr>
            <a:endParaRPr lang="ru-RU" sz="2400" dirty="0" smtClean="0">
              <a:latin typeface="Sylfaen" pitchFamily="18" charset="0"/>
            </a:endParaRPr>
          </a:p>
          <a:p>
            <a:pPr eaLnBrk="1" hangingPunct="1">
              <a:lnSpc>
                <a:spcPct val="90000"/>
              </a:lnSpc>
            </a:pPr>
            <a:r>
              <a:rPr lang="ru-RU" sz="2400" dirty="0" smtClean="0">
                <a:latin typeface="Sylfaen" pitchFamily="18" charset="0"/>
              </a:rPr>
              <a:t>     На этом этапе подросток особенно нуждается в поддержке и одобрении со стороны родителей, это помогает ему обрести уверенность в себе.</a:t>
            </a:r>
          </a:p>
          <a:p>
            <a:pPr eaLnBrk="1" hangingPunct="1">
              <a:lnSpc>
                <a:spcPct val="90000"/>
              </a:lnSpc>
            </a:pPr>
            <a:endParaRPr lang="ru-RU" sz="2400" dirty="0" smtClean="0">
              <a:latin typeface="Sylfaen" pitchFamily="18" charset="0"/>
            </a:endParaRPr>
          </a:p>
          <a:p>
            <a:pPr eaLnBrk="1" hangingPunct="1">
              <a:lnSpc>
                <a:spcPct val="90000"/>
              </a:lnSpc>
            </a:pPr>
            <a:r>
              <a:rPr lang="ru-RU" sz="2400" dirty="0" smtClean="0">
                <a:latin typeface="Sylfaen" pitchFamily="18" charset="0"/>
              </a:rPr>
              <a:t>     Оказывая помощь подростку в выборе профессии, нужно помочь ему избежать типичных ошибок. Знание их оградит молодого человека от лишних или неверных шагов, сэкономит время и поможет получить наиболее подходящую для него профессию.</a:t>
            </a:r>
          </a:p>
          <a:p>
            <a:endParaRPr lang="ru-RU" sz="2400" dirty="0">
              <a:latin typeface="Sylfae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52400"/>
            <a:ext cx="8534401" cy="1754326"/>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solidFill>
                  <a:srgbClr val="C00000"/>
                </a:solidFill>
                <a:effectLst>
                  <a:outerShdw blurRad="38100" dist="38100" dir="2700000" algn="tl">
                    <a:srgbClr val="000000">
                      <a:alpha val="43137"/>
                    </a:srgbClr>
                  </a:outerShdw>
                </a:effectLst>
              </a:rPr>
              <a:t>2. Выбор учебного заведения</a:t>
            </a:r>
            <a:endParaRPr lang="ru-RU" sz="5400" b="1" cap="none" spc="0" dirty="0">
              <a:ln w="1143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457200" y="1981200"/>
            <a:ext cx="8382000" cy="4370427"/>
          </a:xfrm>
          <a:prstGeom prst="rect">
            <a:avLst/>
          </a:prstGeom>
          <a:noFill/>
          <a:ln>
            <a:solidFill>
              <a:srgbClr val="C00000"/>
            </a:solidFill>
          </a:ln>
        </p:spPr>
        <p:txBody>
          <a:bodyPr wrap="square" rtlCol="0">
            <a:spAutoFit/>
          </a:bodyPr>
          <a:lstStyle/>
          <a:p>
            <a:r>
              <a:rPr lang="ru-RU" sz="2600" dirty="0" smtClean="0">
                <a:latin typeface="Sylfaen" pitchFamily="18" charset="0"/>
              </a:rPr>
              <a:t>Итак, после серьезных раздумий и совместных обсуждений профессия выбрана. Следующий шаг - знакомство со структурой учебных заведений города, уровнем получаемого в них образования, вступительных экзаменах. В этом вам могут помочь информационные справочники для абитуриентов, встречи с представителями учебных заведений на </a:t>
            </a:r>
            <a:r>
              <a:rPr lang="ru-RU" sz="2600" dirty="0" err="1" smtClean="0">
                <a:latin typeface="Sylfaen" pitchFamily="18" charset="0"/>
              </a:rPr>
              <a:t>профориентационных</a:t>
            </a:r>
            <a:r>
              <a:rPr lang="ru-RU" sz="2600" dirty="0" smtClean="0">
                <a:latin typeface="Sylfaen" pitchFamily="18" charset="0"/>
              </a:rPr>
              <a:t> мини-ярмарках, проводимых Центрами занятости населения, Дни открытых дверей, ежегодно организуемые учебными заведениями.</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1"/>
            <a:ext cx="8686801" cy="89255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200" b="1" cap="none" spc="0" dirty="0" smtClean="0">
                <a:ln w="11430"/>
                <a:solidFill>
                  <a:srgbClr val="C00000"/>
                </a:solidFill>
                <a:effectLst>
                  <a:outerShdw blurRad="38100" dist="38100" dir="2700000" algn="tl">
                    <a:srgbClr val="000000">
                      <a:alpha val="43137"/>
                    </a:srgbClr>
                  </a:outerShdw>
                </a:effectLst>
              </a:rPr>
              <a:t>3. </a:t>
            </a:r>
            <a:r>
              <a:rPr lang="ru-RU" sz="5200" b="1" dirty="0" smtClean="0">
                <a:ln w="11430"/>
                <a:solidFill>
                  <a:srgbClr val="C00000"/>
                </a:solidFill>
                <a:effectLst>
                  <a:outerShdw blurRad="38100" dist="38100" dir="2700000" algn="tl">
                    <a:srgbClr val="000000">
                      <a:alpha val="43137"/>
                    </a:srgbClr>
                  </a:outerShdw>
                </a:effectLst>
              </a:rPr>
              <a:t>Поступление</a:t>
            </a:r>
            <a:endParaRPr lang="ru-RU" sz="5200" b="1" cap="none" spc="0" dirty="0">
              <a:ln w="1143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304800" y="1143001"/>
            <a:ext cx="8610600" cy="5601533"/>
          </a:xfrm>
          <a:prstGeom prst="rect">
            <a:avLst/>
          </a:prstGeom>
          <a:noFill/>
          <a:ln>
            <a:solidFill>
              <a:srgbClr val="C00000"/>
            </a:solidFill>
          </a:ln>
        </p:spPr>
        <p:txBody>
          <a:bodyPr wrap="square" rtlCol="0">
            <a:spAutoFit/>
          </a:bodyPr>
          <a:lstStyle/>
          <a:p>
            <a:pPr indent="200025"/>
            <a:r>
              <a:rPr lang="ru-RU" sz="1900" dirty="0" smtClean="0">
                <a:solidFill>
                  <a:schemeClr val="tx2"/>
                </a:solidFill>
                <a:latin typeface="Sylfaen" pitchFamily="18" charset="0"/>
              </a:rPr>
              <a:t>   </a:t>
            </a:r>
            <a:r>
              <a:rPr lang="ru-RU" sz="2000" dirty="0" smtClean="0">
                <a:latin typeface="Sylfaen" pitchFamily="18" charset="0"/>
              </a:rPr>
              <a:t>  </a:t>
            </a:r>
            <a:r>
              <a:rPr lang="ru-RU" sz="2000" u="sng" dirty="0" smtClean="0">
                <a:latin typeface="Sylfaen" pitchFamily="18" charset="0"/>
              </a:rPr>
              <a:t>Во-первых</a:t>
            </a:r>
            <a:r>
              <a:rPr lang="ru-RU" sz="2000" dirty="0" smtClean="0">
                <a:latin typeface="Sylfaen" pitchFamily="18" charset="0"/>
              </a:rPr>
              <a:t>, абсолютной верой в его силы, возможности и способности. Вместо того, чтобы акцентировать внимание на сложностях и повышенной ответственности экзаменов, необходимо сосредоточиться на позитивных моментах подготовки: возможности систематизировать знания, сделать понятными неясные вопросы и т.п.</a:t>
            </a:r>
            <a:endParaRPr lang="ru-RU" sz="2000" u="sng" dirty="0" smtClean="0">
              <a:latin typeface="Sylfaen" pitchFamily="18" charset="0"/>
            </a:endParaRPr>
          </a:p>
          <a:p>
            <a:pPr indent="200025"/>
            <a:r>
              <a:rPr lang="ru-RU" sz="2000" u="sng" dirty="0" smtClean="0">
                <a:latin typeface="Sylfaen" pitchFamily="18" charset="0"/>
              </a:rPr>
              <a:t>     Во-вторых</a:t>
            </a:r>
            <a:r>
              <a:rPr lang="ru-RU" sz="2000" dirty="0" smtClean="0">
                <a:latin typeface="Sylfaen" pitchFamily="18" charset="0"/>
              </a:rPr>
              <a:t>, в некоторых случаях полезно просто не мешать и не пытаться активно руководить процессом подготовки. Вовремя приготовленный ужин или совместная прогулка могут оказаться полезнее нравоучений. Поверьте, ваш ребенок осознает значимость ситуации ничуть не меньше, чем вы, так как он ответственен за ее исход.</a:t>
            </a:r>
            <a:endParaRPr lang="ru-RU" sz="2000" u="sng" dirty="0" smtClean="0">
              <a:latin typeface="Sylfaen" pitchFamily="18" charset="0"/>
            </a:endParaRPr>
          </a:p>
          <a:p>
            <a:pPr indent="200025"/>
            <a:r>
              <a:rPr lang="ru-RU" sz="2000" u="sng" dirty="0" smtClean="0">
                <a:latin typeface="Sylfaen" pitchFamily="18" charset="0"/>
              </a:rPr>
              <a:t>     В-третьих</a:t>
            </a:r>
            <a:r>
              <a:rPr lang="ru-RU" sz="2000" dirty="0" smtClean="0">
                <a:latin typeface="Sylfaen" pitchFamily="18" charset="0"/>
              </a:rPr>
              <a:t>, если поступление в этом году не состоялось, не спешите обрушивать на голову ребенка поток своих сожалений и обвинений. Нужно совместно разобраться, в чем причина неудачи, где в подготовке было «слабое звено». Возможно, необходимо скорректировать планы?</a:t>
            </a:r>
          </a:p>
          <a:p>
            <a:pPr indent="200025"/>
            <a:r>
              <a:rPr lang="ru-RU" sz="2000" dirty="0" smtClean="0">
                <a:latin typeface="Sylfaen" pitchFamily="18" charset="0"/>
              </a:rPr>
              <a:t>Важно, чтобы ребенок был уверен в том, что неудача не умаляет его человеческого достоинства, а процесс подготовки можно совершенствовать и добиваться положительного результата</a:t>
            </a:r>
            <a:r>
              <a:rPr lang="ru-RU" sz="1900" dirty="0" smtClean="0">
                <a:solidFill>
                  <a:schemeClr val="tx2"/>
                </a:solidFill>
                <a:latin typeface="Sylfaen" pitchFamily="18" charset="0"/>
              </a:rPr>
              <a:t>.</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52400"/>
            <a:ext cx="8686800" cy="914400"/>
          </a:xfrm>
          <a:ln>
            <a:solidFill>
              <a:srgbClr val="C00000"/>
            </a:solidFill>
          </a:ln>
        </p:spPr>
        <p:txBody>
          <a:bodyPr>
            <a:noAutofit/>
          </a:bodyPr>
          <a:lstStyle/>
          <a:p>
            <a:pPr algn="ctr"/>
            <a:r>
              <a:rPr lang="ru-RU" sz="2800" b="1"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ПАМЯТКА ДЛЯ УЧАЩИХСЯ И ИХ РОДИТЕЛЕЙ </a:t>
            </a:r>
            <a:br>
              <a:rPr lang="ru-RU" sz="2800" b="1"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br>
            <a:r>
              <a:rPr lang="ru-RU" sz="2800" b="1"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ПО ВЫБОРУ ПРОФЕССИИ </a:t>
            </a:r>
            <a:endParaRPr lang="ru-RU" sz="2800" b="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endParaRPr>
          </a:p>
        </p:txBody>
      </p:sp>
      <p:sp>
        <p:nvSpPr>
          <p:cNvPr id="3" name="TextBox 2"/>
          <p:cNvSpPr txBox="1"/>
          <p:nvPr/>
        </p:nvSpPr>
        <p:spPr>
          <a:xfrm>
            <a:off x="304800" y="1143001"/>
            <a:ext cx="8686800" cy="5426101"/>
          </a:xfrm>
          <a:prstGeom prst="rect">
            <a:avLst/>
          </a:prstGeom>
          <a:noFill/>
          <a:ln>
            <a:solidFill>
              <a:srgbClr val="C00000"/>
            </a:solidFill>
          </a:ln>
        </p:spPr>
        <p:txBody>
          <a:bodyPr wrap="square" rtlCol="0">
            <a:spAutoFit/>
          </a:bodyPr>
          <a:lstStyle/>
          <a:p>
            <a:pPr marL="88900" indent="-88900" eaLnBrk="1" hangingPunct="1">
              <a:lnSpc>
                <a:spcPct val="80000"/>
              </a:lnSpc>
              <a:buFont typeface="Wingdings" pitchFamily="2" charset="2"/>
              <a:buNone/>
            </a:pPr>
            <a:r>
              <a:rPr lang="ru-RU" sz="1900" dirty="0" smtClean="0">
                <a:latin typeface="Sylfaen" pitchFamily="18" charset="0"/>
              </a:rPr>
              <a:t> </a:t>
            </a:r>
            <a:r>
              <a:rPr lang="ru-RU" sz="2200" b="1" dirty="0" smtClean="0">
                <a:latin typeface="Sylfaen" pitchFamily="18" charset="0"/>
              </a:rPr>
              <a:t>Выбирая профессию, нужно учитывать в первую очередь интересы ребенка, его склонности, способности, желания и только потом семейные традиции и интересы.</a:t>
            </a:r>
            <a:r>
              <a:rPr lang="ru-RU" sz="1900" dirty="0" smtClean="0">
                <a:latin typeface="Sylfaen" pitchFamily="18" charset="0"/>
              </a:rPr>
              <a:t/>
            </a:r>
            <a:br>
              <a:rPr lang="ru-RU" sz="1900" dirty="0" smtClean="0">
                <a:latin typeface="Sylfaen" pitchFamily="18" charset="0"/>
              </a:rPr>
            </a:br>
            <a:r>
              <a:rPr lang="ru-RU" sz="2000" dirty="0" smtClean="0">
                <a:latin typeface="Sylfaen" pitchFamily="18" charset="0"/>
              </a:rPr>
              <a:t>1</a:t>
            </a:r>
            <a:r>
              <a:rPr lang="ru-RU" sz="2000" i="1" dirty="0" smtClean="0">
                <a:latin typeface="Sylfaen" pitchFamily="18" charset="0"/>
              </a:rPr>
              <a:t>. </a:t>
            </a:r>
            <a:r>
              <a:rPr lang="ru-RU" sz="2000" dirty="0" smtClean="0">
                <a:latin typeface="Sylfaen" pitchFamily="18" charset="0"/>
              </a:rPr>
              <a:t>Дайте своему ребенку право выбора своей будущей профессии.</a:t>
            </a:r>
            <a:br>
              <a:rPr lang="ru-RU" sz="2000" dirty="0" smtClean="0">
                <a:latin typeface="Sylfaen" pitchFamily="18" charset="0"/>
              </a:rPr>
            </a:br>
            <a:r>
              <a:rPr lang="ru-RU" sz="2000" dirty="0" smtClean="0">
                <a:latin typeface="Sylfaen" pitchFamily="18" charset="0"/>
              </a:rPr>
              <a:t>2. Обсуждайте вместе с ним возможные «за» и «против» </a:t>
            </a:r>
            <a:br>
              <a:rPr lang="ru-RU" sz="2000" dirty="0" smtClean="0">
                <a:latin typeface="Sylfaen" pitchFamily="18" charset="0"/>
              </a:rPr>
            </a:br>
            <a:r>
              <a:rPr lang="ru-RU" sz="2000" dirty="0" smtClean="0">
                <a:latin typeface="Sylfaen" pitchFamily="18" charset="0"/>
              </a:rPr>
              <a:t>3. Рассматривайте выбор будущей профессии не только с позиции материальной выгоды, но и с позиции морального удовлетворения.</a:t>
            </a:r>
            <a:br>
              <a:rPr lang="ru-RU" sz="2000" dirty="0" smtClean="0">
                <a:latin typeface="Sylfaen" pitchFamily="18" charset="0"/>
              </a:rPr>
            </a:br>
            <a:r>
              <a:rPr lang="ru-RU" sz="2000" dirty="0" smtClean="0">
                <a:latin typeface="Sylfaen" pitchFamily="18" charset="0"/>
              </a:rPr>
              <a:t>4. Учитывайте в выборе будущей профессии личностные качества своего ребенка, которые необходимы ему в данной специальности.</a:t>
            </a:r>
            <a:br>
              <a:rPr lang="ru-RU" sz="2000" dirty="0" smtClean="0">
                <a:latin typeface="Sylfaen" pitchFamily="18" charset="0"/>
              </a:rPr>
            </a:br>
            <a:r>
              <a:rPr lang="ru-RU" sz="2000" dirty="0" smtClean="0">
                <a:latin typeface="Sylfaen" pitchFamily="18" charset="0"/>
              </a:rPr>
              <a:t>5. Если возникают разногласия в выборе профессии, используйте возможность посоветоваться со специалистами-консультантами.</a:t>
            </a:r>
            <a:br>
              <a:rPr lang="ru-RU" sz="2000" dirty="0" smtClean="0">
                <a:latin typeface="Sylfaen" pitchFamily="18" charset="0"/>
              </a:rPr>
            </a:br>
            <a:r>
              <a:rPr lang="ru-RU" sz="2000" dirty="0" smtClean="0">
                <a:latin typeface="Sylfaen" pitchFamily="18" charset="0"/>
              </a:rPr>
              <a:t>6. Не давите на ребенка в выборе профессии, иначе это может обернуться стойкими конфликтами.</a:t>
            </a:r>
            <a:br>
              <a:rPr lang="ru-RU" sz="2000" dirty="0" smtClean="0">
                <a:latin typeface="Sylfaen" pitchFamily="18" charset="0"/>
              </a:rPr>
            </a:br>
            <a:r>
              <a:rPr lang="ru-RU" sz="2000" dirty="0" smtClean="0">
                <a:latin typeface="Sylfaen" pitchFamily="18" charset="0"/>
              </a:rPr>
              <a:t>7. Поддерживайте ребенка, чтобы его мечта сбылась.</a:t>
            </a:r>
            <a:br>
              <a:rPr lang="ru-RU" sz="2000" dirty="0" smtClean="0">
                <a:latin typeface="Sylfaen" pitchFamily="18" charset="0"/>
              </a:rPr>
            </a:br>
            <a:r>
              <a:rPr lang="ru-RU" sz="2000" dirty="0" smtClean="0">
                <a:latin typeface="Sylfaen" pitchFamily="18" charset="0"/>
              </a:rPr>
              <a:t>8. Если Ваш ребенок ошибся в выборе, не корите его за это. Ошибку можно исправить.</a:t>
            </a:r>
            <a:br>
              <a:rPr lang="ru-RU" sz="2000" dirty="0" smtClean="0">
                <a:latin typeface="Sylfaen" pitchFamily="18" charset="0"/>
              </a:rPr>
            </a:br>
            <a:r>
              <a:rPr lang="ru-RU" sz="2000" dirty="0" smtClean="0">
                <a:latin typeface="Sylfaen" pitchFamily="18" charset="0"/>
              </a:rPr>
              <a:t>9. Если Ваш ребенок увлекся какой-то профессией, дайте ему возможность поддерживать этот интерес с помощью литературы, занятия в кружках…</a:t>
            </a:r>
            <a:br>
              <a:rPr lang="ru-RU" sz="2000" dirty="0" smtClean="0">
                <a:latin typeface="Sylfaen" pitchFamily="18" charset="0"/>
              </a:rPr>
            </a:br>
            <a:r>
              <a:rPr lang="ru-RU" sz="2000" dirty="0" smtClean="0">
                <a:latin typeface="Sylfaen" pitchFamily="18" charset="0"/>
              </a:rPr>
              <a:t>10. Помните, что дети перенимают традиции отношения к профессии </a:t>
            </a:r>
          </a:p>
          <a:p>
            <a:pPr marL="457200" indent="-457200" eaLnBrk="1" hangingPunct="1">
              <a:lnSpc>
                <a:spcPct val="80000"/>
              </a:lnSpc>
              <a:buFont typeface="Wingdings" pitchFamily="2" charset="2"/>
              <a:buNone/>
            </a:pPr>
            <a:r>
              <a:rPr lang="ru-RU" sz="2100" dirty="0" smtClean="0">
                <a:latin typeface="Sylfaen" pitchFamily="18" charset="0"/>
              </a:rPr>
              <a:t>       своих родителей!</a:t>
            </a:r>
          </a:p>
          <a:p>
            <a:endParaRPr lang="ru-RU" sz="2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x_1b7b2efa.jpg"/>
          <p:cNvPicPr>
            <a:picLocks noChangeAspect="1"/>
          </p:cNvPicPr>
          <p:nvPr/>
        </p:nvPicPr>
        <p:blipFill>
          <a:blip r:embed="rId2" cstate="print"/>
          <a:stretch>
            <a:fillRect/>
          </a:stretch>
        </p:blipFill>
        <p:spPr>
          <a:xfrm>
            <a:off x="1371600" y="533400"/>
            <a:ext cx="5943599" cy="3962399"/>
          </a:xfrm>
          <a:prstGeom prst="rect">
            <a:avLst/>
          </a:prstGeom>
          <a:ln>
            <a:solidFill>
              <a:srgbClr val="C00000"/>
            </a:solidFill>
          </a:ln>
        </p:spPr>
      </p:pic>
      <p:sp>
        <p:nvSpPr>
          <p:cNvPr id="4" name="Заголовок 3"/>
          <p:cNvSpPr>
            <a:spLocks noGrp="1"/>
          </p:cNvSpPr>
          <p:nvPr>
            <p:ph type="title"/>
          </p:nvPr>
        </p:nvSpPr>
        <p:spPr>
          <a:xfrm>
            <a:off x="762000" y="4419600"/>
            <a:ext cx="7924800" cy="1447800"/>
          </a:xfrm>
        </p:spPr>
        <p:txBody>
          <a:bodyPr>
            <a:normAutofit/>
          </a:bodyPr>
          <a:lstStyle/>
          <a:p>
            <a:r>
              <a:rPr lang="ru-RU" sz="4800" u="sng" dirty="0" smtClean="0">
                <a:solidFill>
                  <a:srgbClr val="C00000"/>
                </a:solidFill>
              </a:rPr>
              <a:t>СпАСИБО ЗА ВНИМАНИЕ!!!</a:t>
            </a:r>
            <a:endParaRPr lang="ru-RU" sz="4800" u="sng"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28600" y="228600"/>
            <a:ext cx="8686800" cy="1066800"/>
          </a:xfrm>
        </p:spPr>
        <p:txBody>
          <a:bodyPr>
            <a:normAutofit/>
          </a:bodyPr>
          <a:lstStyle/>
          <a:p>
            <a:r>
              <a:rPr lang="ru-RU" sz="4000" b="1" dirty="0" smtClean="0">
                <a:solidFill>
                  <a:srgbClr val="FFFF00"/>
                </a:solidFill>
                <a:latin typeface="Sylfaen" pitchFamily="18" charset="0"/>
              </a:rPr>
              <a:t> </a:t>
            </a:r>
            <a:r>
              <a:rPr lang="ru-RU" sz="4000" b="1"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Профессия </a:t>
            </a:r>
            <a:r>
              <a:rPr lang="ru-RU" sz="4000" b="1" dirty="0" smtClean="0">
                <a:solidFill>
                  <a:schemeClr val="tx2">
                    <a:lumMod val="75000"/>
                  </a:schemeClr>
                </a:solidFill>
                <a:latin typeface="Sylfaen" pitchFamily="18" charset="0"/>
              </a:rPr>
              <a:t>-</a:t>
            </a:r>
            <a:endParaRPr lang="ru-RU" sz="4000" b="1" dirty="0">
              <a:solidFill>
                <a:schemeClr val="tx2">
                  <a:lumMod val="75000"/>
                </a:schemeClr>
              </a:solidFill>
            </a:endParaRPr>
          </a:p>
        </p:txBody>
      </p:sp>
      <p:sp>
        <p:nvSpPr>
          <p:cNvPr id="5" name="Прямоугольник 4"/>
          <p:cNvSpPr/>
          <p:nvPr/>
        </p:nvSpPr>
        <p:spPr>
          <a:xfrm>
            <a:off x="3352800" y="1371600"/>
            <a:ext cx="5486400" cy="4524315"/>
          </a:xfrm>
          <a:prstGeom prst="rect">
            <a:avLst/>
          </a:prstGeom>
          <a:ln>
            <a:solidFill>
              <a:schemeClr val="tx1"/>
            </a:solidFill>
          </a:ln>
        </p:spPr>
        <p:txBody>
          <a:bodyPr wrap="square">
            <a:spAutoFit/>
          </a:bodyPr>
          <a:lstStyle/>
          <a:p>
            <a:r>
              <a:rPr lang="ru-RU" sz="3600" dirty="0" smtClean="0">
                <a:latin typeface="Sylfaen" pitchFamily="18" charset="0"/>
              </a:rPr>
              <a:t>должна  отвечать интересам человека, но выбор  профессии должен быть  обоснован  тем, насколько  человек  по своим индивидуальным  качествам отвечает   требованиям профессии</a:t>
            </a:r>
            <a:r>
              <a:rPr lang="ru-RU" sz="3600" dirty="0" smtClean="0">
                <a:solidFill>
                  <a:schemeClr val="tx2"/>
                </a:solidFill>
                <a:latin typeface="Sylfaen" pitchFamily="18" charset="0"/>
              </a:rPr>
              <a:t>.</a:t>
            </a:r>
            <a:endParaRPr lang="ru-RU" sz="3200" dirty="0">
              <a:solidFill>
                <a:schemeClr val="tx2"/>
              </a:solidFill>
            </a:endParaRPr>
          </a:p>
        </p:txBody>
      </p:sp>
      <p:pic>
        <p:nvPicPr>
          <p:cNvPr id="6" name="Рисунок 5" descr="955f8d9d-c63b-4887-aa68-ba9f5f30a95a.jpg"/>
          <p:cNvPicPr>
            <a:picLocks noChangeAspect="1"/>
          </p:cNvPicPr>
          <p:nvPr/>
        </p:nvPicPr>
        <p:blipFill>
          <a:blip r:embed="rId2" cstate="print"/>
          <a:stretch>
            <a:fillRect/>
          </a:stretch>
        </p:blipFill>
        <p:spPr>
          <a:xfrm>
            <a:off x="304800" y="1371600"/>
            <a:ext cx="2895601" cy="4495800"/>
          </a:xfrm>
          <a:prstGeom prst="rect">
            <a:avLst/>
          </a:prstGeom>
          <a:ln>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7391400" cy="838200"/>
          </a:xfrm>
        </p:spPr>
        <p:txBody>
          <a:bodyPr>
            <a:noAutofit/>
          </a:bodyPr>
          <a:lstStyle/>
          <a:p>
            <a:r>
              <a:rPr lang="ru-RU" sz="4000" b="1" dirty="0" smtClean="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Выбор профессии  </a:t>
            </a:r>
            <a:endParaRPr lang="ru-RU" sz="4000" b="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endParaRPr>
          </a:p>
        </p:txBody>
      </p:sp>
      <p:sp>
        <p:nvSpPr>
          <p:cNvPr id="4" name="TextBox 3"/>
          <p:cNvSpPr txBox="1"/>
          <p:nvPr/>
        </p:nvSpPr>
        <p:spPr>
          <a:xfrm>
            <a:off x="381000" y="1295400"/>
            <a:ext cx="8610600" cy="4985980"/>
          </a:xfrm>
          <a:prstGeom prst="rect">
            <a:avLst/>
          </a:prstGeom>
          <a:noFill/>
          <a:ln>
            <a:solidFill>
              <a:schemeClr val="tx1"/>
            </a:solidFill>
          </a:ln>
        </p:spPr>
        <p:txBody>
          <a:bodyPr wrap="square" rtlCol="0">
            <a:spAutoFit/>
          </a:bodyPr>
          <a:lstStyle/>
          <a:p>
            <a:pPr algn="just"/>
            <a:r>
              <a:rPr lang="ru-RU" sz="3000" dirty="0" smtClean="0">
                <a:latin typeface="Sylfaen" pitchFamily="18" charset="0"/>
              </a:rPr>
              <a:t>задача не из легких даже для </a:t>
            </a:r>
          </a:p>
          <a:p>
            <a:pPr algn="just"/>
            <a:r>
              <a:rPr lang="ru-RU" sz="3000" dirty="0" smtClean="0">
                <a:latin typeface="Sylfaen" pitchFamily="18" charset="0"/>
              </a:rPr>
              <a:t>определенной личностной </a:t>
            </a:r>
          </a:p>
          <a:p>
            <a:pPr algn="just"/>
            <a:r>
              <a:rPr lang="ru-RU" sz="3000" dirty="0" smtClean="0">
                <a:latin typeface="Sylfaen" pitchFamily="18" charset="0"/>
              </a:rPr>
              <a:t>зрелости. Еще более она</a:t>
            </a:r>
          </a:p>
          <a:p>
            <a:pPr algn="just"/>
            <a:r>
              <a:rPr lang="ru-RU" sz="3000" dirty="0" smtClean="0">
                <a:latin typeface="Sylfaen" pitchFamily="18" charset="0"/>
              </a:rPr>
              <a:t> сложна для старшеклассников, </a:t>
            </a:r>
          </a:p>
          <a:p>
            <a:pPr algn="just"/>
            <a:r>
              <a:rPr lang="ru-RU" sz="3000" dirty="0" smtClean="0">
                <a:latin typeface="Sylfaen" pitchFamily="18" charset="0"/>
              </a:rPr>
              <a:t>поэтому помощь родителей в ее </a:t>
            </a:r>
          </a:p>
          <a:p>
            <a:pPr algn="just"/>
            <a:r>
              <a:rPr lang="ru-RU" sz="3000" dirty="0" smtClean="0">
                <a:latin typeface="Sylfaen" pitchFamily="18" charset="0"/>
              </a:rPr>
              <a:t>решении просто неоценима. </a:t>
            </a:r>
          </a:p>
          <a:p>
            <a:pPr algn="just"/>
            <a:r>
              <a:rPr lang="ru-RU" sz="3000" dirty="0" smtClean="0">
                <a:latin typeface="Sylfaen" pitchFamily="18" charset="0"/>
              </a:rPr>
              <a:t>Ведь, именно родители, лучше чувствуют и знают своего ребенка, наблюдают его характер, привычки и интересы в течение многих лет, да и просто готовы прийти на помощь первыми.</a:t>
            </a:r>
          </a:p>
          <a:p>
            <a:endParaRPr lang="ru-RU" dirty="0"/>
          </a:p>
        </p:txBody>
      </p:sp>
      <p:pic>
        <p:nvPicPr>
          <p:cNvPr id="5" name="Рисунок 4" descr="p169_rech145.jpg"/>
          <p:cNvPicPr>
            <a:picLocks noChangeAspect="1"/>
          </p:cNvPicPr>
          <p:nvPr/>
        </p:nvPicPr>
        <p:blipFill>
          <a:blip r:embed="rId2" cstate="print"/>
          <a:stretch>
            <a:fillRect/>
          </a:stretch>
        </p:blipFill>
        <p:spPr>
          <a:xfrm>
            <a:off x="5867400" y="1295400"/>
            <a:ext cx="3124200" cy="2667000"/>
          </a:xfrm>
          <a:prstGeom prst="rect">
            <a:avLst/>
          </a:prstGeom>
          <a:ln>
            <a:solidFill>
              <a:schemeClr val="tx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81000" y="457200"/>
            <a:ext cx="8458200" cy="2895600"/>
          </a:xfrm>
          <a:ln>
            <a:solidFill>
              <a:srgbClr val="C00000"/>
            </a:solidFill>
          </a:ln>
        </p:spPr>
        <p:txBody>
          <a:bodyPr>
            <a:noAutofit/>
          </a:bodyPr>
          <a:lstStyle/>
          <a:p>
            <a:pPr algn="ctr"/>
            <a:r>
              <a:rPr lang="ru-RU" sz="4000" dirty="0" smtClean="0">
                <a:solidFill>
                  <a:srgbClr val="C00000"/>
                </a:solidFill>
                <a:latin typeface="Sylfaen" pitchFamily="18" charset="0"/>
              </a:rPr>
              <a:t>По опыту работы, большинство выпускников хотели бы обсудить свои планы по выбору профессии со своими родителями</a:t>
            </a:r>
            <a:endParaRPr lang="ru-RU" sz="4000" dirty="0">
              <a:solidFill>
                <a:srgbClr val="C00000"/>
              </a:solidFill>
              <a:latin typeface="Sylfaen" pitchFamily="18" charset="0"/>
            </a:endParaRPr>
          </a:p>
        </p:txBody>
      </p:sp>
      <p:pic>
        <p:nvPicPr>
          <p:cNvPr id="4" name="Рисунок 3" descr="49612_html_48633229.png"/>
          <p:cNvPicPr>
            <a:picLocks noChangeAspect="1"/>
          </p:cNvPicPr>
          <p:nvPr/>
        </p:nvPicPr>
        <p:blipFill>
          <a:blip r:embed="rId2" cstate="print"/>
          <a:stretch>
            <a:fillRect/>
          </a:stretch>
        </p:blipFill>
        <p:spPr>
          <a:xfrm>
            <a:off x="2590800" y="3352800"/>
            <a:ext cx="4248150" cy="32656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686800" cy="841248"/>
          </a:xfrm>
        </p:spPr>
        <p:txBody>
          <a:bodyPr/>
          <a:lstStyle/>
          <a:p>
            <a:pPr algn="ctr"/>
            <a:r>
              <a:rPr lang="ru-RU" b="1" dirty="0" smtClean="0">
                <a:solidFill>
                  <a:schemeClr val="tx2">
                    <a:lumMod val="75000"/>
                  </a:schemeClr>
                </a:solidFill>
                <a:effectLst>
                  <a:outerShdw blurRad="38100" dist="38100" dir="2700000" algn="tl">
                    <a:srgbClr val="000000">
                      <a:alpha val="43137"/>
                    </a:srgbClr>
                  </a:outerShdw>
                  <a:reflection blurRad="12700" stA="48000" endA="300" endPos="55000" dir="5400000" sy="-90000" algn="bl" rotWithShape="0"/>
                </a:effectLst>
                <a:latin typeface="Sylfaen" pitchFamily="18" charset="0"/>
              </a:rPr>
              <a:t>Стратегия выбора профессии</a:t>
            </a:r>
            <a:r>
              <a:rPr lang="ru-RU" b="1" dirty="0" smtClean="0">
                <a:solidFill>
                  <a:schemeClr val="tx2">
                    <a:lumMod val="75000"/>
                  </a:schemeClr>
                </a:solidFill>
                <a:latin typeface="Sylfaen" pitchFamily="18" charset="0"/>
              </a:rPr>
              <a:t>:</a:t>
            </a:r>
            <a:endParaRPr lang="ru-RU" dirty="0">
              <a:solidFill>
                <a:schemeClr val="tx2">
                  <a:lumMod val="75000"/>
                </a:schemeClr>
              </a:solidFill>
              <a:latin typeface="Sylfaen" pitchFamily="18" charset="0"/>
            </a:endParaRPr>
          </a:p>
        </p:txBody>
      </p:sp>
      <p:sp>
        <p:nvSpPr>
          <p:cNvPr id="4" name="TextBox 3"/>
          <p:cNvSpPr txBox="1"/>
          <p:nvPr/>
        </p:nvSpPr>
        <p:spPr>
          <a:xfrm>
            <a:off x="1600200" y="1981200"/>
            <a:ext cx="3276600" cy="369332"/>
          </a:xfrm>
          <a:prstGeom prst="rect">
            <a:avLst/>
          </a:prstGeom>
          <a:noFill/>
        </p:spPr>
        <p:txBody>
          <a:bodyPr wrap="square" rtlCol="0">
            <a:spAutoFit/>
          </a:bodyPr>
          <a:lstStyle/>
          <a:p>
            <a:r>
              <a:rPr lang="ru-RU" dirty="0" smtClean="0"/>
              <a:t>ХОЧУ</a:t>
            </a:r>
            <a:endParaRPr lang="ru-RU" dirty="0"/>
          </a:p>
        </p:txBody>
      </p:sp>
      <p:sp>
        <p:nvSpPr>
          <p:cNvPr id="7" name="Прямоугольник 6"/>
          <p:cNvSpPr/>
          <p:nvPr/>
        </p:nvSpPr>
        <p:spPr>
          <a:xfrm>
            <a:off x="685800" y="1676400"/>
            <a:ext cx="3276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TextBox 7"/>
          <p:cNvSpPr txBox="1"/>
          <p:nvPr/>
        </p:nvSpPr>
        <p:spPr>
          <a:xfrm>
            <a:off x="1143000" y="2133600"/>
            <a:ext cx="2438400" cy="769441"/>
          </a:xfrm>
          <a:prstGeom prst="rect">
            <a:avLst/>
          </a:prstGeom>
          <a:solidFill>
            <a:schemeClr val="tx2">
              <a:lumMod val="40000"/>
              <a:lumOff val="60000"/>
            </a:schemeClr>
          </a:solidFill>
        </p:spPr>
        <p:txBody>
          <a:bodyPr wrap="square" rtlCol="0">
            <a:spAutoFit/>
          </a:bodyPr>
          <a:lstStyle/>
          <a:p>
            <a:pPr algn="ctr"/>
            <a:r>
              <a:rPr lang="ru-RU" sz="4400" b="1" dirty="0" smtClean="0">
                <a:solidFill>
                  <a:srgbClr val="C00000"/>
                </a:solidFill>
                <a:effectLst>
                  <a:outerShdw blurRad="38100" dist="38100" dir="2700000" algn="tl">
                    <a:srgbClr val="000000">
                      <a:alpha val="43137"/>
                    </a:srgbClr>
                  </a:outerShdw>
                </a:effectLst>
              </a:rPr>
              <a:t>ХОЧУ</a:t>
            </a:r>
            <a:endParaRPr lang="ru-RU" sz="4400" b="1" dirty="0">
              <a:solidFill>
                <a:srgbClr val="C00000"/>
              </a:solidFill>
              <a:effectLst>
                <a:outerShdw blurRad="38100" dist="38100" dir="2700000" algn="tl">
                  <a:srgbClr val="000000">
                    <a:alpha val="43137"/>
                  </a:srgbClr>
                </a:outerShdw>
              </a:effectLst>
            </a:endParaRPr>
          </a:p>
        </p:txBody>
      </p:sp>
      <p:sp>
        <p:nvSpPr>
          <p:cNvPr id="11" name="Прямоугольник 10"/>
          <p:cNvSpPr/>
          <p:nvPr/>
        </p:nvSpPr>
        <p:spPr>
          <a:xfrm>
            <a:off x="2971800" y="3962400"/>
            <a:ext cx="3276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Прямоугольник 11"/>
          <p:cNvSpPr/>
          <p:nvPr/>
        </p:nvSpPr>
        <p:spPr>
          <a:xfrm>
            <a:off x="5105400" y="1676400"/>
            <a:ext cx="32766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TextBox 12"/>
          <p:cNvSpPr txBox="1"/>
          <p:nvPr/>
        </p:nvSpPr>
        <p:spPr>
          <a:xfrm>
            <a:off x="5486400" y="2133600"/>
            <a:ext cx="2438400" cy="769441"/>
          </a:xfrm>
          <a:prstGeom prst="rect">
            <a:avLst/>
          </a:prstGeom>
          <a:solidFill>
            <a:schemeClr val="tx2">
              <a:lumMod val="40000"/>
              <a:lumOff val="60000"/>
            </a:schemeClr>
          </a:solidFill>
        </p:spPr>
        <p:txBody>
          <a:bodyPr wrap="square" rtlCol="0">
            <a:spAutoFit/>
          </a:bodyPr>
          <a:lstStyle/>
          <a:p>
            <a:pPr algn="ctr"/>
            <a:r>
              <a:rPr lang="ru-RU" sz="4400" b="1" dirty="0" smtClean="0">
                <a:solidFill>
                  <a:srgbClr val="C00000"/>
                </a:solidFill>
                <a:effectLst>
                  <a:outerShdw blurRad="38100" dist="38100" dir="2700000" algn="tl">
                    <a:srgbClr val="000000">
                      <a:alpha val="43137"/>
                    </a:srgbClr>
                  </a:outerShdw>
                </a:effectLst>
              </a:rPr>
              <a:t>МОГУ</a:t>
            </a:r>
            <a:endParaRPr lang="ru-RU" sz="4400" b="1" dirty="0">
              <a:solidFill>
                <a:srgbClr val="C00000"/>
              </a:solidFill>
              <a:effectLst>
                <a:outerShdw blurRad="38100" dist="38100" dir="2700000" algn="tl">
                  <a:srgbClr val="000000">
                    <a:alpha val="43137"/>
                  </a:srgbClr>
                </a:outerShdw>
              </a:effectLst>
            </a:endParaRPr>
          </a:p>
        </p:txBody>
      </p:sp>
      <p:sp>
        <p:nvSpPr>
          <p:cNvPr id="14" name="TextBox 13"/>
          <p:cNvSpPr txBox="1"/>
          <p:nvPr/>
        </p:nvSpPr>
        <p:spPr>
          <a:xfrm>
            <a:off x="3352800" y="4419600"/>
            <a:ext cx="2438400" cy="769441"/>
          </a:xfrm>
          <a:prstGeom prst="rect">
            <a:avLst/>
          </a:prstGeom>
          <a:solidFill>
            <a:schemeClr val="tx2">
              <a:lumMod val="40000"/>
              <a:lumOff val="60000"/>
            </a:schemeClr>
          </a:solidFill>
        </p:spPr>
        <p:txBody>
          <a:bodyPr wrap="square" rtlCol="0">
            <a:spAutoFit/>
          </a:bodyPr>
          <a:lstStyle/>
          <a:p>
            <a:pPr algn="ctr"/>
            <a:r>
              <a:rPr lang="ru-RU" sz="4400" b="1" dirty="0" smtClean="0">
                <a:solidFill>
                  <a:srgbClr val="C00000"/>
                </a:solidFill>
                <a:effectLst>
                  <a:outerShdw blurRad="38100" dist="38100" dir="2700000" algn="tl">
                    <a:srgbClr val="000000">
                      <a:alpha val="43137"/>
                    </a:srgbClr>
                  </a:outerShdw>
                </a:effectLst>
              </a:rPr>
              <a:t>НАДО</a:t>
            </a:r>
            <a:endParaRPr lang="ru-RU" sz="4400"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8001000" cy="841248"/>
          </a:xfrm>
        </p:spPr>
        <p:txBody>
          <a:bodyPr>
            <a:noAutofit/>
          </a:bodyPr>
          <a:lstStyle/>
          <a:p>
            <a:pPr algn="ctr"/>
            <a:r>
              <a:rPr lang="ru-RU" sz="4000" b="1" dirty="0" smtClean="0">
                <a:solidFill>
                  <a:schemeClr val="tx2">
                    <a:lumMod val="75000"/>
                  </a:schemeClr>
                </a:solidFill>
                <a:latin typeface="Sylfaen" pitchFamily="18" charset="0"/>
              </a:rPr>
              <a:t>Первый фактор </a:t>
            </a:r>
            <a:r>
              <a:rPr lang="ru-RU" sz="4000" b="1" dirty="0" smtClean="0">
                <a:solidFill>
                  <a:srgbClr val="FF0000"/>
                </a:solidFill>
                <a:latin typeface="Sylfaen" pitchFamily="18" charset="0"/>
              </a:rPr>
              <a:t>«Хочу»: </a:t>
            </a:r>
            <a:r>
              <a:rPr lang="ru-RU" sz="4000" b="1" dirty="0" smtClean="0">
                <a:latin typeface="Sylfaen" pitchFamily="18" charset="0"/>
              </a:rPr>
              <a:t/>
            </a:r>
            <a:br>
              <a:rPr lang="ru-RU" sz="4000" b="1" dirty="0" smtClean="0">
                <a:latin typeface="Sylfaen" pitchFamily="18" charset="0"/>
              </a:rPr>
            </a:br>
            <a:endParaRPr lang="ru-RU" sz="4000" b="1" dirty="0">
              <a:latin typeface="Sylfaen" pitchFamily="18" charset="0"/>
            </a:endParaRPr>
          </a:p>
        </p:txBody>
      </p:sp>
      <p:sp>
        <p:nvSpPr>
          <p:cNvPr id="3" name="Прямоугольник 2"/>
          <p:cNvSpPr/>
          <p:nvPr/>
        </p:nvSpPr>
        <p:spPr>
          <a:xfrm>
            <a:off x="2971800" y="1524000"/>
            <a:ext cx="4800600" cy="3108543"/>
          </a:xfrm>
          <a:prstGeom prst="rect">
            <a:avLst/>
          </a:prstGeom>
          <a:ln>
            <a:solidFill>
              <a:srgbClr val="FFFF00"/>
            </a:solidFill>
          </a:ln>
          <a:effectLst>
            <a:glow rad="228600">
              <a:schemeClr val="accent1">
                <a:satMod val="175000"/>
                <a:alpha val="40000"/>
              </a:schemeClr>
            </a:glow>
          </a:effectLst>
        </p:spPr>
        <p:txBody>
          <a:bodyPr wrap="square">
            <a:spAutoFit/>
          </a:bodyPr>
          <a:lstStyle/>
          <a:p>
            <a:pPr algn="ctr">
              <a:spcBef>
                <a:spcPct val="0"/>
              </a:spcBef>
              <a:buClrTx/>
              <a:buFontTx/>
              <a:buNone/>
            </a:pPr>
            <a:r>
              <a:rPr lang="ru-RU" sz="2800" dirty="0" smtClean="0">
                <a:solidFill>
                  <a:schemeClr val="tx2"/>
                </a:solidFill>
                <a:latin typeface="Sylfaen" pitchFamily="18" charset="0"/>
              </a:rPr>
              <a:t>Помочь подростку оценить его интересы и склонности, выяснить, какие профессии ему нравятся, представляет ли он, чем хотел бы заниматься каждый трудовой день.</a:t>
            </a:r>
            <a:endParaRPr lang="ru-RU" sz="2800" dirty="0">
              <a:solidFill>
                <a:schemeClr val="tx2"/>
              </a:solidFill>
              <a:latin typeface="Sylfaen" pitchFamily="18" charset="0"/>
            </a:endParaRPr>
          </a:p>
        </p:txBody>
      </p:sp>
      <p:pic>
        <p:nvPicPr>
          <p:cNvPr id="6" name="Рисунок 5" descr="499-56.gif"/>
          <p:cNvPicPr>
            <a:picLocks noChangeAspect="1"/>
          </p:cNvPicPr>
          <p:nvPr/>
        </p:nvPicPr>
        <p:blipFill>
          <a:blip r:embed="rId2" cstate="print"/>
          <a:stretch>
            <a:fillRect/>
          </a:stretch>
        </p:blipFill>
        <p:spPr>
          <a:xfrm>
            <a:off x="533400" y="3657600"/>
            <a:ext cx="1981200" cy="2641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686800" cy="841248"/>
          </a:xfrm>
        </p:spPr>
        <p:txBody>
          <a:bodyPr>
            <a:normAutofit/>
          </a:bodyPr>
          <a:lstStyle/>
          <a:p>
            <a:pPr algn="ctr"/>
            <a:r>
              <a:rPr lang="ru-RU" sz="4000" b="1" dirty="0" smtClean="0">
                <a:solidFill>
                  <a:schemeClr val="tx2">
                    <a:lumMod val="75000"/>
                  </a:schemeClr>
                </a:solidFill>
                <a:latin typeface="Sylfaen" pitchFamily="18" charset="0"/>
              </a:rPr>
              <a:t>Второй фактор </a:t>
            </a:r>
            <a:r>
              <a:rPr lang="ru-RU" sz="4000" b="1" dirty="0" smtClean="0">
                <a:solidFill>
                  <a:srgbClr val="FF0000"/>
                </a:solidFill>
                <a:latin typeface="Sylfaen" pitchFamily="18" charset="0"/>
              </a:rPr>
              <a:t>«Могу»: </a:t>
            </a:r>
            <a:endParaRPr lang="ru-RU" sz="4000" dirty="0">
              <a:solidFill>
                <a:srgbClr val="FF0000"/>
              </a:solidFill>
              <a:latin typeface="Sylfaen" pitchFamily="18" charset="0"/>
            </a:endParaRPr>
          </a:p>
        </p:txBody>
      </p:sp>
      <p:sp>
        <p:nvSpPr>
          <p:cNvPr id="3" name="Прямоугольник 2"/>
          <p:cNvSpPr/>
          <p:nvPr/>
        </p:nvSpPr>
        <p:spPr>
          <a:xfrm>
            <a:off x="2743200" y="1524000"/>
            <a:ext cx="5410200" cy="3970318"/>
          </a:xfrm>
          <a:prstGeom prst="rect">
            <a:avLst/>
          </a:prstGeom>
          <a:ln>
            <a:solidFill>
              <a:schemeClr val="accent1"/>
            </a:solidFill>
          </a:ln>
          <a:effectLst>
            <a:glow rad="228600">
              <a:schemeClr val="accent1">
                <a:satMod val="175000"/>
                <a:alpha val="40000"/>
              </a:schemeClr>
            </a:glow>
          </a:effectLst>
        </p:spPr>
        <p:txBody>
          <a:bodyPr wrap="square">
            <a:spAutoFit/>
          </a:bodyPr>
          <a:lstStyle/>
          <a:p>
            <a:pPr algn="ctr">
              <a:spcBef>
                <a:spcPct val="0"/>
              </a:spcBef>
              <a:buClrTx/>
              <a:buFontTx/>
              <a:buNone/>
            </a:pPr>
            <a:r>
              <a:rPr lang="ru-RU" sz="2800" dirty="0" smtClean="0">
                <a:solidFill>
                  <a:schemeClr val="tx2"/>
                </a:solidFill>
                <a:latin typeface="Sylfaen" pitchFamily="18" charset="0"/>
              </a:rPr>
              <a:t>Познакомить ребенка с требованиями, которые может предъявить  выбранная им профессия. Помочь ему выявить способности и умения, знания и навыки, полученные в школе, рассказать, как можно применить их к выбираемой профессии. </a:t>
            </a:r>
            <a:endParaRPr lang="ru-RU" sz="2800" dirty="0">
              <a:solidFill>
                <a:schemeClr val="tx2"/>
              </a:solidFill>
              <a:latin typeface="Sylfaen" pitchFamily="18" charset="0"/>
            </a:endParaRPr>
          </a:p>
        </p:txBody>
      </p:sp>
      <p:pic>
        <p:nvPicPr>
          <p:cNvPr id="5" name="Рисунок 4" descr="499-56.gif"/>
          <p:cNvPicPr>
            <a:picLocks noChangeAspect="1"/>
          </p:cNvPicPr>
          <p:nvPr/>
        </p:nvPicPr>
        <p:blipFill>
          <a:blip r:embed="rId2" cstate="print"/>
          <a:stretch>
            <a:fillRect/>
          </a:stretch>
        </p:blipFill>
        <p:spPr>
          <a:xfrm>
            <a:off x="533400" y="3810000"/>
            <a:ext cx="1981200" cy="2641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686800" cy="841248"/>
          </a:xfrm>
        </p:spPr>
        <p:txBody>
          <a:bodyPr>
            <a:noAutofit/>
          </a:bodyPr>
          <a:lstStyle/>
          <a:p>
            <a:pPr algn="ctr"/>
            <a:r>
              <a:rPr lang="ru-RU" sz="4000" b="1" dirty="0" smtClean="0">
                <a:solidFill>
                  <a:schemeClr val="tx2">
                    <a:lumMod val="75000"/>
                  </a:schemeClr>
                </a:solidFill>
                <a:latin typeface="Sylfaen" pitchFamily="18" charset="0"/>
              </a:rPr>
              <a:t>Третий фактор </a:t>
            </a:r>
            <a:r>
              <a:rPr lang="ru-RU" sz="4000" b="1" dirty="0" smtClean="0">
                <a:solidFill>
                  <a:srgbClr val="FF0000"/>
                </a:solidFill>
                <a:latin typeface="Sylfaen" pitchFamily="18" charset="0"/>
              </a:rPr>
              <a:t>«Надо»: </a:t>
            </a:r>
            <a:r>
              <a:rPr lang="ru-RU" sz="4000" b="1" dirty="0" smtClean="0">
                <a:solidFill>
                  <a:schemeClr val="tx2">
                    <a:lumMod val="75000"/>
                  </a:schemeClr>
                </a:solidFill>
                <a:latin typeface="Sylfaen" pitchFamily="18" charset="0"/>
              </a:rPr>
              <a:t/>
            </a:r>
            <a:br>
              <a:rPr lang="ru-RU" sz="4000" b="1" dirty="0" smtClean="0">
                <a:solidFill>
                  <a:schemeClr val="tx2">
                    <a:lumMod val="75000"/>
                  </a:schemeClr>
                </a:solidFill>
                <a:latin typeface="Sylfaen" pitchFamily="18" charset="0"/>
              </a:rPr>
            </a:br>
            <a:endParaRPr lang="ru-RU" sz="4000" b="1" dirty="0">
              <a:solidFill>
                <a:schemeClr val="tx2">
                  <a:lumMod val="75000"/>
                </a:schemeClr>
              </a:solidFill>
              <a:latin typeface="Sylfaen" pitchFamily="18" charset="0"/>
            </a:endParaRPr>
          </a:p>
        </p:txBody>
      </p:sp>
      <p:sp>
        <p:nvSpPr>
          <p:cNvPr id="3" name="Прямоугольник 2"/>
          <p:cNvSpPr/>
          <p:nvPr/>
        </p:nvSpPr>
        <p:spPr>
          <a:xfrm>
            <a:off x="3276600" y="1600200"/>
            <a:ext cx="4953000" cy="3970318"/>
          </a:xfrm>
          <a:prstGeom prst="rect">
            <a:avLst/>
          </a:prstGeom>
          <a:ln>
            <a:solidFill>
              <a:srgbClr val="FFFF00"/>
            </a:solidFill>
          </a:ln>
          <a:effectLst>
            <a:glow rad="228600">
              <a:schemeClr val="accent1">
                <a:satMod val="175000"/>
                <a:alpha val="40000"/>
              </a:schemeClr>
            </a:glow>
          </a:effectLst>
        </p:spPr>
        <p:txBody>
          <a:bodyPr wrap="square">
            <a:spAutoFit/>
          </a:bodyPr>
          <a:lstStyle/>
          <a:p>
            <a:pPr algn="ctr">
              <a:spcBef>
                <a:spcPct val="0"/>
              </a:spcBef>
              <a:buClrTx/>
              <a:buFontTx/>
              <a:buNone/>
            </a:pPr>
            <a:r>
              <a:rPr lang="ru-RU" sz="2800" dirty="0" smtClean="0">
                <a:solidFill>
                  <a:schemeClr val="tx2"/>
                </a:solidFill>
                <a:latin typeface="Sylfaen" pitchFamily="18" charset="0"/>
              </a:rPr>
              <a:t>Обсудить с подростком, насколько реально найти работу по выбранной профессии, в каких учебных заведениях можно получить интересующую его специальность.</a:t>
            </a:r>
          </a:p>
          <a:p>
            <a:pPr algn="ctr">
              <a:spcBef>
                <a:spcPct val="0"/>
              </a:spcBef>
              <a:buClrTx/>
              <a:buFontTx/>
              <a:buNone/>
            </a:pPr>
            <a:r>
              <a:rPr lang="ru-RU" sz="2800" dirty="0" smtClean="0">
                <a:solidFill>
                  <a:schemeClr val="tx2"/>
                </a:solidFill>
                <a:latin typeface="Sylfaen" pitchFamily="18" charset="0"/>
              </a:rPr>
              <a:t>Посетить дни открытых дверей, вместе с ребенком.</a:t>
            </a:r>
            <a:endParaRPr lang="ru-RU" sz="2800" dirty="0">
              <a:solidFill>
                <a:schemeClr val="tx2"/>
              </a:solidFill>
              <a:latin typeface="Sylfaen" pitchFamily="18" charset="0"/>
            </a:endParaRPr>
          </a:p>
        </p:txBody>
      </p:sp>
      <p:pic>
        <p:nvPicPr>
          <p:cNvPr id="5" name="Рисунок 4" descr="499-56.gif"/>
          <p:cNvPicPr>
            <a:picLocks noChangeAspect="1"/>
          </p:cNvPicPr>
          <p:nvPr/>
        </p:nvPicPr>
        <p:blipFill>
          <a:blip r:embed="rId2" cstate="print"/>
          <a:stretch>
            <a:fillRect/>
          </a:stretch>
        </p:blipFill>
        <p:spPr>
          <a:xfrm>
            <a:off x="838200" y="3505200"/>
            <a:ext cx="1981200" cy="2641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90601"/>
            <a:ext cx="4724400" cy="1323439"/>
          </a:xfrm>
          <a:prstGeom prst="rect">
            <a:avLst/>
          </a:prstGeom>
          <a:noFill/>
          <a:ln>
            <a:solidFill>
              <a:schemeClr val="tx1"/>
            </a:solidFill>
          </a:ln>
        </p:spPr>
        <p:txBody>
          <a:bodyPr wrap="square" rtlCol="0">
            <a:spAutoFit/>
          </a:bodyPr>
          <a:lstStyle/>
          <a:p>
            <a:r>
              <a:rPr lang="ru-RU" sz="2000" b="1" dirty="0" smtClean="0">
                <a:solidFill>
                  <a:schemeClr val="tx2">
                    <a:lumMod val="75000"/>
                  </a:schemeClr>
                </a:solidFill>
                <a:latin typeface="Sylfaen" pitchFamily="18" charset="0"/>
              </a:rPr>
              <a:t>1. Проанализировать</a:t>
            </a:r>
            <a:r>
              <a:rPr lang="ru-RU" sz="2000" dirty="0" smtClean="0">
                <a:solidFill>
                  <a:schemeClr val="tx2">
                    <a:lumMod val="75000"/>
                  </a:schemeClr>
                </a:solidFill>
                <a:latin typeface="Sylfaen" pitchFamily="18" charset="0"/>
              </a:rPr>
              <a:t> три основных фактора, чтобы найти оптимальные варианты и реализовать свой план в действие</a:t>
            </a:r>
            <a:endParaRPr lang="ru-RU" sz="2000" dirty="0">
              <a:solidFill>
                <a:schemeClr val="tx2">
                  <a:lumMod val="75000"/>
                </a:schemeClr>
              </a:solidFill>
              <a:latin typeface="Sylfaen" pitchFamily="18" charset="0"/>
            </a:endParaRPr>
          </a:p>
        </p:txBody>
      </p:sp>
      <p:sp>
        <p:nvSpPr>
          <p:cNvPr id="5" name="TextBox 4"/>
          <p:cNvSpPr txBox="1"/>
          <p:nvPr/>
        </p:nvSpPr>
        <p:spPr>
          <a:xfrm>
            <a:off x="4267200" y="2362200"/>
            <a:ext cx="4648200" cy="1292662"/>
          </a:xfrm>
          <a:prstGeom prst="rect">
            <a:avLst/>
          </a:prstGeom>
          <a:noFill/>
          <a:ln>
            <a:solidFill>
              <a:schemeClr val="tx1"/>
            </a:solidFill>
          </a:ln>
        </p:spPr>
        <p:txBody>
          <a:bodyPr wrap="square" rtlCol="0">
            <a:spAutoFit/>
          </a:bodyPr>
          <a:lstStyle/>
          <a:p>
            <a:r>
              <a:rPr lang="ru-RU" sz="2000" b="1" dirty="0" smtClean="0">
                <a:solidFill>
                  <a:schemeClr val="tx2">
                    <a:lumMod val="75000"/>
                  </a:schemeClr>
                </a:solidFill>
                <a:latin typeface="Sylfaen" pitchFamily="18" charset="0"/>
              </a:rPr>
              <a:t>2.  Обозначить</a:t>
            </a:r>
            <a:r>
              <a:rPr lang="ru-RU" sz="2000" dirty="0" smtClean="0">
                <a:solidFill>
                  <a:schemeClr val="tx2">
                    <a:lumMod val="75000"/>
                  </a:schemeClr>
                </a:solidFill>
                <a:latin typeface="Sylfaen" pitchFamily="18" charset="0"/>
              </a:rPr>
              <a:t> несколько альтернативных вариантов профессионального выбора.</a:t>
            </a:r>
          </a:p>
          <a:p>
            <a:endParaRPr lang="ru-RU" dirty="0"/>
          </a:p>
        </p:txBody>
      </p:sp>
      <p:sp>
        <p:nvSpPr>
          <p:cNvPr id="6" name="TextBox 5"/>
          <p:cNvSpPr txBox="1"/>
          <p:nvPr/>
        </p:nvSpPr>
        <p:spPr>
          <a:xfrm>
            <a:off x="228600" y="3048000"/>
            <a:ext cx="3886200" cy="1292662"/>
          </a:xfrm>
          <a:prstGeom prst="rect">
            <a:avLst/>
          </a:prstGeom>
          <a:noFill/>
          <a:ln>
            <a:solidFill>
              <a:schemeClr val="tx1"/>
            </a:solidFill>
          </a:ln>
        </p:spPr>
        <p:txBody>
          <a:bodyPr wrap="square" rtlCol="0">
            <a:spAutoFit/>
          </a:bodyPr>
          <a:lstStyle/>
          <a:p>
            <a:r>
              <a:rPr lang="ru-RU" sz="2000" b="1" dirty="0" smtClean="0">
                <a:solidFill>
                  <a:schemeClr val="tx2">
                    <a:lumMod val="75000"/>
                  </a:schemeClr>
                </a:solidFill>
                <a:latin typeface="Sylfaen" pitchFamily="18" charset="0"/>
              </a:rPr>
              <a:t>3. Оценить</a:t>
            </a:r>
            <a:r>
              <a:rPr lang="ru-RU" sz="2000" dirty="0" smtClean="0">
                <a:solidFill>
                  <a:schemeClr val="tx2">
                    <a:lumMod val="75000"/>
                  </a:schemeClr>
                </a:solidFill>
                <a:latin typeface="Sylfaen" pitchFamily="18" charset="0"/>
              </a:rPr>
              <a:t> вместе с подростком достоинства и недостатки каждого варианта.</a:t>
            </a:r>
          </a:p>
          <a:p>
            <a:endParaRPr lang="ru-RU" dirty="0"/>
          </a:p>
        </p:txBody>
      </p:sp>
      <p:sp>
        <p:nvSpPr>
          <p:cNvPr id="7" name="TextBox 6"/>
          <p:cNvSpPr txBox="1"/>
          <p:nvPr/>
        </p:nvSpPr>
        <p:spPr>
          <a:xfrm>
            <a:off x="4267200" y="3581400"/>
            <a:ext cx="4648200" cy="1600438"/>
          </a:xfrm>
          <a:prstGeom prst="rect">
            <a:avLst/>
          </a:prstGeom>
          <a:noFill/>
          <a:ln>
            <a:solidFill>
              <a:schemeClr val="tx1"/>
            </a:solidFill>
          </a:ln>
        </p:spPr>
        <p:txBody>
          <a:bodyPr wrap="square" rtlCol="0">
            <a:spAutoFit/>
          </a:bodyPr>
          <a:lstStyle/>
          <a:p>
            <a:r>
              <a:rPr lang="ru-RU" sz="2000" b="1" dirty="0" smtClean="0">
                <a:solidFill>
                  <a:schemeClr val="tx2">
                    <a:lumMod val="75000"/>
                  </a:schemeClr>
                </a:solidFill>
                <a:latin typeface="Sylfaen" pitchFamily="18" charset="0"/>
              </a:rPr>
              <a:t>4.  </a:t>
            </a:r>
            <a:r>
              <a:rPr lang="ru-RU" sz="2000" dirty="0" smtClean="0">
                <a:solidFill>
                  <a:schemeClr val="tx2">
                    <a:lumMod val="75000"/>
                  </a:schemeClr>
                </a:solidFill>
                <a:latin typeface="Sylfaen" pitchFamily="18" charset="0"/>
              </a:rPr>
              <a:t>Помочь </a:t>
            </a:r>
            <a:r>
              <a:rPr lang="ru-RU" sz="2000" b="1" dirty="0" smtClean="0">
                <a:solidFill>
                  <a:schemeClr val="tx2">
                    <a:lumMod val="75000"/>
                  </a:schemeClr>
                </a:solidFill>
                <a:latin typeface="Sylfaen" pitchFamily="18" charset="0"/>
              </a:rPr>
              <a:t>исследовать шансы его успешности </a:t>
            </a:r>
            <a:r>
              <a:rPr lang="ru-RU" sz="2000" dirty="0" smtClean="0">
                <a:solidFill>
                  <a:schemeClr val="tx2">
                    <a:lumMod val="75000"/>
                  </a:schemeClr>
                </a:solidFill>
                <a:latin typeface="Sylfaen" pitchFamily="18" charset="0"/>
              </a:rPr>
              <a:t>в каждом выборе и просчитать последствия каждого варианта.</a:t>
            </a:r>
          </a:p>
          <a:p>
            <a:endParaRPr lang="ru-RU" dirty="0"/>
          </a:p>
        </p:txBody>
      </p:sp>
      <p:sp>
        <p:nvSpPr>
          <p:cNvPr id="8" name="TextBox 7"/>
          <p:cNvSpPr txBox="1"/>
          <p:nvPr/>
        </p:nvSpPr>
        <p:spPr>
          <a:xfrm>
            <a:off x="152400" y="5257800"/>
            <a:ext cx="4876800" cy="1323439"/>
          </a:xfrm>
          <a:prstGeom prst="rect">
            <a:avLst/>
          </a:prstGeom>
          <a:noFill/>
          <a:ln>
            <a:solidFill>
              <a:schemeClr val="tx1"/>
            </a:solidFill>
          </a:ln>
        </p:spPr>
        <p:txBody>
          <a:bodyPr wrap="square" rtlCol="0">
            <a:spAutoFit/>
          </a:bodyPr>
          <a:lstStyle/>
          <a:p>
            <a:r>
              <a:rPr lang="ru-RU" sz="2000" b="1" dirty="0" smtClean="0">
                <a:solidFill>
                  <a:schemeClr val="tx2">
                    <a:lumMod val="75000"/>
                  </a:schemeClr>
                </a:solidFill>
                <a:latin typeface="Sylfaen" pitchFamily="18" charset="0"/>
              </a:rPr>
              <a:t>5.  Продумать</a:t>
            </a:r>
            <a:r>
              <a:rPr lang="ru-RU" sz="2000" dirty="0" smtClean="0">
                <a:solidFill>
                  <a:schemeClr val="tx2">
                    <a:lumMod val="75000"/>
                  </a:schemeClr>
                </a:solidFill>
                <a:latin typeface="Sylfaen" pitchFamily="18" charset="0"/>
              </a:rPr>
              <a:t> вместе с ребенком запасные варианты на случай затруднения в реализации основного плана.</a:t>
            </a:r>
            <a:endParaRPr lang="ru-RU" sz="2000" dirty="0">
              <a:solidFill>
                <a:schemeClr val="tx2">
                  <a:lumMod val="75000"/>
                </a:schemeClr>
              </a:solidFill>
              <a:latin typeface="Sylfaen" pitchFamily="18" charset="0"/>
            </a:endParaRPr>
          </a:p>
        </p:txBody>
      </p:sp>
      <p:sp>
        <p:nvSpPr>
          <p:cNvPr id="9" name="TextBox 8"/>
          <p:cNvSpPr txBox="1"/>
          <p:nvPr/>
        </p:nvSpPr>
        <p:spPr>
          <a:xfrm>
            <a:off x="381000" y="228600"/>
            <a:ext cx="8305800" cy="769441"/>
          </a:xfrm>
          <a:prstGeom prst="rect">
            <a:avLst/>
          </a:prstGeom>
          <a:noFill/>
        </p:spPr>
        <p:txBody>
          <a:bodyPr wrap="square" rtlCol="0">
            <a:spAutoFit/>
          </a:bodyPr>
          <a:lstStyle/>
          <a:p>
            <a:pPr algn="ctr"/>
            <a:r>
              <a:rPr lang="ru-RU" sz="4400" b="1" u="sng" dirty="0" smtClean="0">
                <a:solidFill>
                  <a:schemeClr val="tx2">
                    <a:lumMod val="75000"/>
                  </a:schemeClr>
                </a:solidFill>
                <a:latin typeface="Sylfaen" pitchFamily="18" charset="0"/>
              </a:rPr>
              <a:t>Стратегия выбора профессии:</a:t>
            </a:r>
            <a:endParaRPr lang="ru-RU" sz="4400" u="sng" dirty="0">
              <a:solidFill>
                <a:schemeClr val="tx2">
                  <a:lumMod val="75000"/>
                </a:schemeClr>
              </a:solidFill>
              <a:latin typeface="Sylfaen" pitchFamily="18" charset="0"/>
            </a:endParaRPr>
          </a:p>
        </p:txBody>
      </p:sp>
      <p:pic>
        <p:nvPicPr>
          <p:cNvPr id="10" name="Рисунок 9" descr="college+class77.JPG"/>
          <p:cNvPicPr>
            <a:picLocks noChangeAspect="1"/>
          </p:cNvPicPr>
          <p:nvPr/>
        </p:nvPicPr>
        <p:blipFill>
          <a:blip r:embed="rId2" cstate="print"/>
          <a:stretch>
            <a:fillRect/>
          </a:stretch>
        </p:blipFill>
        <p:spPr>
          <a:xfrm>
            <a:off x="5943600" y="914400"/>
            <a:ext cx="1905000" cy="138360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238</TotalTime>
  <Words>471</Words>
  <Application>Microsoft Office PowerPoint</Application>
  <PresentationFormat>Экран (4:3)</PresentationFormat>
  <Paragraphs>77</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РЕКОМЕНДАЦИИ родителям абитуриентов  в процессе профориентации.</vt:lpstr>
      <vt:lpstr> Профессия -</vt:lpstr>
      <vt:lpstr>Выбор профессии  </vt:lpstr>
      <vt:lpstr>Слайд 4</vt:lpstr>
      <vt:lpstr>Стратегия выбора профессии:</vt:lpstr>
      <vt:lpstr>Первый фактор «Хочу»:  </vt:lpstr>
      <vt:lpstr>Второй фактор «Могу»: </vt:lpstr>
      <vt:lpstr>Третий фактор «Надо»:  </vt:lpstr>
      <vt:lpstr>Слайд 9</vt:lpstr>
      <vt:lpstr>Типичные ошибки при выборе профессии</vt:lpstr>
      <vt:lpstr>ГЛАВНЫЙ ПРИНЦИП ВЫБОРА ПРОФЕССИИ </vt:lpstr>
      <vt:lpstr>Слайд 12</vt:lpstr>
      <vt:lpstr>Слайд 13</vt:lpstr>
      <vt:lpstr>Слайд 14</vt:lpstr>
      <vt:lpstr>Слайд 15</vt:lpstr>
      <vt:lpstr>ПАМЯТКА ДЛЯ УЧАЩИХСЯ И ИХ РОДИТЕЛЕЙ  ПО ВЫБОРУ ПРОФЕССИИ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Предупреждение конфликтов с родителями обучающихся в процессе профориентационной работы классного руководителя</dc:title>
  <dc:creator>админ</dc:creator>
  <cp:lastModifiedBy>user</cp:lastModifiedBy>
  <cp:revision>55</cp:revision>
  <dcterms:created xsi:type="dcterms:W3CDTF">2014-10-06T10:58:45Z</dcterms:created>
  <dcterms:modified xsi:type="dcterms:W3CDTF">2017-04-20T12:53:38Z</dcterms:modified>
</cp:coreProperties>
</file>