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74" r:id="rId2"/>
    <p:sldId id="491" r:id="rId3"/>
    <p:sldId id="573" r:id="rId4"/>
    <p:sldId id="540" r:id="rId5"/>
    <p:sldId id="482" r:id="rId6"/>
    <p:sldId id="483" r:id="rId7"/>
    <p:sldId id="487" r:id="rId8"/>
    <p:sldId id="488" r:id="rId9"/>
    <p:sldId id="575" r:id="rId10"/>
    <p:sldId id="574" r:id="rId11"/>
    <p:sldId id="484" r:id="rId12"/>
    <p:sldId id="485" r:id="rId13"/>
    <p:sldId id="489" r:id="rId14"/>
    <p:sldId id="490" r:id="rId15"/>
    <p:sldId id="541" r:id="rId16"/>
    <p:sldId id="542" r:id="rId17"/>
    <p:sldId id="583" r:id="rId18"/>
    <p:sldId id="543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44" r:id="rId27"/>
    <p:sldId id="545" r:id="rId28"/>
    <p:sldId id="584" r:id="rId29"/>
    <p:sldId id="548" r:id="rId30"/>
    <p:sldId id="549" r:id="rId31"/>
    <p:sldId id="546" r:id="rId32"/>
    <p:sldId id="585" r:id="rId33"/>
    <p:sldId id="586" r:id="rId34"/>
    <p:sldId id="587" r:id="rId35"/>
    <p:sldId id="588" r:id="rId36"/>
    <p:sldId id="552" r:id="rId37"/>
    <p:sldId id="551" r:id="rId38"/>
    <p:sldId id="493" r:id="rId39"/>
    <p:sldId id="553" r:id="rId40"/>
    <p:sldId id="589" r:id="rId41"/>
    <p:sldId id="496" r:id="rId42"/>
    <p:sldId id="590" r:id="rId43"/>
    <p:sldId id="559" r:id="rId44"/>
    <p:sldId id="567" r:id="rId45"/>
    <p:sldId id="499" r:id="rId46"/>
    <p:sldId id="502" r:id="rId47"/>
    <p:sldId id="511" r:id="rId48"/>
    <p:sldId id="513" r:id="rId49"/>
    <p:sldId id="515" r:id="rId50"/>
    <p:sldId id="518" r:id="rId51"/>
    <p:sldId id="520" r:id="rId52"/>
    <p:sldId id="572" r:id="rId53"/>
    <p:sldId id="522" r:id="rId54"/>
    <p:sldId id="521" r:id="rId55"/>
    <p:sldId id="524" r:id="rId56"/>
    <p:sldId id="525" r:id="rId57"/>
    <p:sldId id="530" r:id="rId58"/>
    <p:sldId id="467" r:id="rId59"/>
    <p:sldId id="463" r:id="rId60"/>
    <p:sldId id="51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EB05C"/>
    <a:srgbClr val="86CA42"/>
    <a:srgbClr val="2A9A7D"/>
    <a:srgbClr val="273B53"/>
    <a:srgbClr val="1F735D"/>
    <a:srgbClr val="1C500C"/>
    <a:srgbClr val="165242"/>
    <a:srgbClr val="724208"/>
    <a:srgbClr val="5E28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327" autoAdjust="0"/>
    <p:restoredTop sz="94743" autoAdjust="0"/>
  </p:normalViewPr>
  <p:slideViewPr>
    <p:cSldViewPr>
      <p:cViewPr>
        <p:scale>
          <a:sx n="110" d="100"/>
          <a:sy n="110" d="100"/>
        </p:scale>
        <p:origin x="27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94"/>
    </p:cViewPr>
  </p:sorterViewPr>
  <p:notesViewPr>
    <p:cSldViewPr>
      <p:cViewPr varScale="1">
        <p:scale>
          <a:sx n="53" d="100"/>
          <a:sy n="53" d="100"/>
        </p:scale>
        <p:origin x="-21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63419-5056-4D58-AE6B-A9D90E5B535C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</dgm:pt>
    <dgm:pt modelId="{FFA4CD39-D8BC-42B7-8220-3E0709981EB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Портфолио - лаконичный, четко структурированный документ, в значительной степени облегчающий работу эксперта</a:t>
          </a:r>
          <a:endParaRPr lang="ru-RU" sz="1800" b="1" dirty="0">
            <a:solidFill>
              <a:schemeClr val="tx1"/>
            </a:solidFill>
          </a:endParaRPr>
        </a:p>
      </dgm:t>
    </dgm:pt>
    <dgm:pt modelId="{EEB1D55F-A78D-4A20-9F45-9D82F18562A3}" type="parTrans" cxnId="{610EA96D-9497-4EB3-90E4-3B9F3EAE1688}">
      <dgm:prSet/>
      <dgm:spPr/>
      <dgm:t>
        <a:bodyPr/>
        <a:lstStyle/>
        <a:p>
          <a:endParaRPr lang="ru-RU"/>
        </a:p>
      </dgm:t>
    </dgm:pt>
    <dgm:pt modelId="{694A53CD-C057-4577-BE3B-F84E41D52360}" type="sibTrans" cxnId="{610EA96D-9497-4EB3-90E4-3B9F3EAE1688}">
      <dgm:prSet/>
      <dgm:spPr/>
      <dgm:t>
        <a:bodyPr/>
        <a:lstStyle/>
        <a:p>
          <a:endParaRPr lang="ru-RU"/>
        </a:p>
      </dgm:t>
    </dgm:pt>
    <dgm:pt modelId="{12071EC7-C5D0-49E4-AB52-72E54A32750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Разделы портфолио должны максимально соответствовать разделам экспертного заключения</a:t>
          </a:r>
          <a:endParaRPr lang="ru-RU" sz="1800" dirty="0">
            <a:solidFill>
              <a:schemeClr val="tx1"/>
            </a:solidFill>
          </a:endParaRPr>
        </a:p>
      </dgm:t>
    </dgm:pt>
    <dgm:pt modelId="{EA26FB4A-1512-40A8-BB14-E4E656261796}" type="parTrans" cxnId="{E081D8D4-41F5-4B84-BDF8-9CA758BF9719}">
      <dgm:prSet/>
      <dgm:spPr/>
      <dgm:t>
        <a:bodyPr/>
        <a:lstStyle/>
        <a:p>
          <a:endParaRPr lang="ru-RU"/>
        </a:p>
      </dgm:t>
    </dgm:pt>
    <dgm:pt modelId="{FC2AA41C-A33A-4BB6-A2FA-6B541E75B6CA}" type="sibTrans" cxnId="{E081D8D4-41F5-4B84-BDF8-9CA758BF9719}">
      <dgm:prSet/>
      <dgm:spPr/>
      <dgm:t>
        <a:bodyPr/>
        <a:lstStyle/>
        <a:p>
          <a:endParaRPr lang="ru-RU"/>
        </a:p>
      </dgm:t>
    </dgm:pt>
    <dgm:pt modelId="{46F3262F-AEC1-4C06-AB7D-F043BE91AE5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Представление информации, имеющей характер раздаточного материала, целесообразно представлять в отдельной папке (карточки, анкеты, контрольно-измерительный материал и др.).</a:t>
          </a:r>
          <a:endParaRPr lang="ru-RU" sz="1800" dirty="0">
            <a:solidFill>
              <a:schemeClr val="tx1"/>
            </a:solidFill>
          </a:endParaRPr>
        </a:p>
      </dgm:t>
    </dgm:pt>
    <dgm:pt modelId="{AFE02924-1C0D-4260-BF1A-04A4A2F30157}" type="parTrans" cxnId="{577F96DC-072A-4412-8D9A-D41A5AA97CC4}">
      <dgm:prSet/>
      <dgm:spPr/>
      <dgm:t>
        <a:bodyPr/>
        <a:lstStyle/>
        <a:p>
          <a:endParaRPr lang="ru-RU"/>
        </a:p>
      </dgm:t>
    </dgm:pt>
    <dgm:pt modelId="{6E45E8D7-94BF-4465-BFAA-9819A6BD5BEE}" type="sibTrans" cxnId="{577F96DC-072A-4412-8D9A-D41A5AA97CC4}">
      <dgm:prSet/>
      <dgm:spPr/>
      <dgm:t>
        <a:bodyPr/>
        <a:lstStyle/>
        <a:p>
          <a:endParaRPr lang="ru-RU"/>
        </a:p>
      </dgm:t>
    </dgm:pt>
    <dgm:pt modelId="{B6B64387-BAC8-4A1F-99DB-62FF9DBFF96A}" type="pres">
      <dgm:prSet presAssocID="{BE663419-5056-4D58-AE6B-A9D90E5B535C}" presName="outerComposite" presStyleCnt="0">
        <dgm:presLayoutVars>
          <dgm:chMax val="5"/>
          <dgm:dir/>
          <dgm:resizeHandles val="exact"/>
        </dgm:presLayoutVars>
      </dgm:prSet>
      <dgm:spPr/>
    </dgm:pt>
    <dgm:pt modelId="{A9B26C8C-E9BC-4B79-AB60-92844A2AB958}" type="pres">
      <dgm:prSet presAssocID="{BE663419-5056-4D58-AE6B-A9D90E5B535C}" presName="dummyMaxCanvas" presStyleCnt="0">
        <dgm:presLayoutVars/>
      </dgm:prSet>
      <dgm:spPr/>
    </dgm:pt>
    <dgm:pt modelId="{94D9AD42-F0A7-49D4-ABF2-A0C4196A0917}" type="pres">
      <dgm:prSet presAssocID="{BE663419-5056-4D58-AE6B-A9D90E5B535C}" presName="ThreeNodes_1" presStyleLbl="node1" presStyleIdx="0" presStyleCnt="3" custScaleX="100000" custScaleY="8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D9EA-F8E1-4CA8-ADBE-97F602E921EF}" type="pres">
      <dgm:prSet presAssocID="{BE663419-5056-4D58-AE6B-A9D90E5B535C}" presName="ThreeNodes_2" presStyleLbl="node1" presStyleIdx="1" presStyleCnt="3" custScaleX="97648" custScaleY="82100" custLinFactNeighborX="588" custLinFactNeighborY="-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C4457-A657-4D6B-826E-975809299CBD}" type="pres">
      <dgm:prSet presAssocID="{BE663419-5056-4D58-AE6B-A9D90E5B535C}" presName="ThreeNodes_3" presStyleLbl="node1" presStyleIdx="2" presStyleCnt="3" custScaleX="95294" custScaleY="13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5C931-6EFB-4C2C-BF9B-72672E309AAB}" type="pres">
      <dgm:prSet presAssocID="{BE663419-5056-4D58-AE6B-A9D90E5B53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D977-361D-41D1-8FA2-17E5ED4DD671}" type="pres">
      <dgm:prSet presAssocID="{BE663419-5056-4D58-AE6B-A9D90E5B53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B79A-41EB-4DE1-91CF-F148E6ABBDE7}" type="pres">
      <dgm:prSet presAssocID="{BE663419-5056-4D58-AE6B-A9D90E5B53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8CAC-39C8-4F20-B1EE-163E4492B3D8}" type="pres">
      <dgm:prSet presAssocID="{BE663419-5056-4D58-AE6B-A9D90E5B53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61F94-5008-41CB-ABD0-8417D2934B15}" type="pres">
      <dgm:prSet presAssocID="{BE663419-5056-4D58-AE6B-A9D90E5B53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53F59-F08C-4758-92E5-AC3D17BC02B6}" type="presOf" srcId="{694A53CD-C057-4577-BE3B-F84E41D52360}" destId="{7825C931-6EFB-4C2C-BF9B-72672E309AAB}" srcOrd="0" destOrd="0" presId="urn:microsoft.com/office/officeart/2005/8/layout/vProcess5"/>
    <dgm:cxn modelId="{73F93F20-78BA-44C6-A75E-962702B03918}" type="presOf" srcId="{FC2AA41C-A33A-4BB6-A2FA-6B541E75B6CA}" destId="{3532D977-361D-41D1-8FA2-17E5ED4DD671}" srcOrd="0" destOrd="0" presId="urn:microsoft.com/office/officeart/2005/8/layout/vProcess5"/>
    <dgm:cxn modelId="{610EA96D-9497-4EB3-90E4-3B9F3EAE1688}" srcId="{BE663419-5056-4D58-AE6B-A9D90E5B535C}" destId="{FFA4CD39-D8BC-42B7-8220-3E0709981EB6}" srcOrd="0" destOrd="0" parTransId="{EEB1D55F-A78D-4A20-9F45-9D82F18562A3}" sibTransId="{694A53CD-C057-4577-BE3B-F84E41D52360}"/>
    <dgm:cxn modelId="{43D9F5B4-4154-490A-95CC-EBAE2745A7E2}" type="presOf" srcId="{12071EC7-C5D0-49E4-AB52-72E54A32750C}" destId="{A4A2D9EA-F8E1-4CA8-ADBE-97F602E921EF}" srcOrd="0" destOrd="0" presId="urn:microsoft.com/office/officeart/2005/8/layout/vProcess5"/>
    <dgm:cxn modelId="{6F6D1232-EA4B-4C67-9025-73BA5A156EF2}" type="presOf" srcId="{FFA4CD39-D8BC-42B7-8220-3E0709981EB6}" destId="{7DB8B79A-41EB-4DE1-91CF-F148E6ABBDE7}" srcOrd="1" destOrd="0" presId="urn:microsoft.com/office/officeart/2005/8/layout/vProcess5"/>
    <dgm:cxn modelId="{67A56E10-4AA2-417D-B0F8-25FA73FE4BF7}" type="presOf" srcId="{BE663419-5056-4D58-AE6B-A9D90E5B535C}" destId="{B6B64387-BAC8-4A1F-99DB-62FF9DBFF96A}" srcOrd="0" destOrd="0" presId="urn:microsoft.com/office/officeart/2005/8/layout/vProcess5"/>
    <dgm:cxn modelId="{D60D1C3B-AF97-4812-9D59-D8A163864834}" type="presOf" srcId="{FFA4CD39-D8BC-42B7-8220-3E0709981EB6}" destId="{94D9AD42-F0A7-49D4-ABF2-A0C4196A0917}" srcOrd="0" destOrd="0" presId="urn:microsoft.com/office/officeart/2005/8/layout/vProcess5"/>
    <dgm:cxn modelId="{C3A42EF1-E9C4-4E15-8C05-3CBDC03C6265}" type="presOf" srcId="{12071EC7-C5D0-49E4-AB52-72E54A32750C}" destId="{3A608CAC-39C8-4F20-B1EE-163E4492B3D8}" srcOrd="1" destOrd="0" presId="urn:microsoft.com/office/officeart/2005/8/layout/vProcess5"/>
    <dgm:cxn modelId="{6EEAFFC9-5E98-4786-A7F0-4AD84059F19E}" type="presOf" srcId="{46F3262F-AEC1-4C06-AB7D-F043BE91AE58}" destId="{68661F94-5008-41CB-ABD0-8417D2934B15}" srcOrd="1" destOrd="0" presId="urn:microsoft.com/office/officeart/2005/8/layout/vProcess5"/>
    <dgm:cxn modelId="{6072C9BF-2FFE-420E-A9CC-93768A095305}" type="presOf" srcId="{46F3262F-AEC1-4C06-AB7D-F043BE91AE58}" destId="{608C4457-A657-4D6B-826E-975809299CBD}" srcOrd="0" destOrd="0" presId="urn:microsoft.com/office/officeart/2005/8/layout/vProcess5"/>
    <dgm:cxn modelId="{E081D8D4-41F5-4B84-BDF8-9CA758BF9719}" srcId="{BE663419-5056-4D58-AE6B-A9D90E5B535C}" destId="{12071EC7-C5D0-49E4-AB52-72E54A32750C}" srcOrd="1" destOrd="0" parTransId="{EA26FB4A-1512-40A8-BB14-E4E656261796}" sibTransId="{FC2AA41C-A33A-4BB6-A2FA-6B541E75B6CA}"/>
    <dgm:cxn modelId="{577F96DC-072A-4412-8D9A-D41A5AA97CC4}" srcId="{BE663419-5056-4D58-AE6B-A9D90E5B535C}" destId="{46F3262F-AEC1-4C06-AB7D-F043BE91AE58}" srcOrd="2" destOrd="0" parTransId="{AFE02924-1C0D-4260-BF1A-04A4A2F30157}" sibTransId="{6E45E8D7-94BF-4465-BFAA-9819A6BD5BEE}"/>
    <dgm:cxn modelId="{5F31522F-307A-4DC6-B18F-09D3E21BCED1}" type="presParOf" srcId="{B6B64387-BAC8-4A1F-99DB-62FF9DBFF96A}" destId="{A9B26C8C-E9BC-4B79-AB60-92844A2AB958}" srcOrd="0" destOrd="0" presId="urn:microsoft.com/office/officeart/2005/8/layout/vProcess5"/>
    <dgm:cxn modelId="{71F1C657-B257-4FB4-93EB-56E98AD3F208}" type="presParOf" srcId="{B6B64387-BAC8-4A1F-99DB-62FF9DBFF96A}" destId="{94D9AD42-F0A7-49D4-ABF2-A0C4196A0917}" srcOrd="1" destOrd="0" presId="urn:microsoft.com/office/officeart/2005/8/layout/vProcess5"/>
    <dgm:cxn modelId="{A20FEBCE-2D39-4921-B415-5025988D4BEF}" type="presParOf" srcId="{B6B64387-BAC8-4A1F-99DB-62FF9DBFF96A}" destId="{A4A2D9EA-F8E1-4CA8-ADBE-97F602E921EF}" srcOrd="2" destOrd="0" presId="urn:microsoft.com/office/officeart/2005/8/layout/vProcess5"/>
    <dgm:cxn modelId="{F147088E-960C-4057-99FE-56FF34B23B2E}" type="presParOf" srcId="{B6B64387-BAC8-4A1F-99DB-62FF9DBFF96A}" destId="{608C4457-A657-4D6B-826E-975809299CBD}" srcOrd="3" destOrd="0" presId="urn:microsoft.com/office/officeart/2005/8/layout/vProcess5"/>
    <dgm:cxn modelId="{E36CE94B-F5EB-4357-8A1A-026FC0B23A18}" type="presParOf" srcId="{B6B64387-BAC8-4A1F-99DB-62FF9DBFF96A}" destId="{7825C931-6EFB-4C2C-BF9B-72672E309AAB}" srcOrd="4" destOrd="0" presId="urn:microsoft.com/office/officeart/2005/8/layout/vProcess5"/>
    <dgm:cxn modelId="{0527A431-9D44-41D8-A1CC-1A498153ACDF}" type="presParOf" srcId="{B6B64387-BAC8-4A1F-99DB-62FF9DBFF96A}" destId="{3532D977-361D-41D1-8FA2-17E5ED4DD671}" srcOrd="5" destOrd="0" presId="urn:microsoft.com/office/officeart/2005/8/layout/vProcess5"/>
    <dgm:cxn modelId="{9D8B3245-3883-4CCC-B164-A1E2791936CF}" type="presParOf" srcId="{B6B64387-BAC8-4A1F-99DB-62FF9DBFF96A}" destId="{7DB8B79A-41EB-4DE1-91CF-F148E6ABBDE7}" srcOrd="6" destOrd="0" presId="urn:microsoft.com/office/officeart/2005/8/layout/vProcess5"/>
    <dgm:cxn modelId="{2BDE0057-BFCA-447C-BA60-DF59F1EA0EBE}" type="presParOf" srcId="{B6B64387-BAC8-4A1F-99DB-62FF9DBFF96A}" destId="{3A608CAC-39C8-4F20-B1EE-163E4492B3D8}" srcOrd="7" destOrd="0" presId="urn:microsoft.com/office/officeart/2005/8/layout/vProcess5"/>
    <dgm:cxn modelId="{4F9C3359-77E8-4BC2-8E57-AAA6A115E302}" type="presParOf" srcId="{B6B64387-BAC8-4A1F-99DB-62FF9DBFF96A}" destId="{68661F94-5008-41CB-ABD0-8417D2934B15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84682-8050-4328-86B7-C439CDD54968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C1CBC2-9C6D-4276-AB9D-4BA08801D999}">
      <dgm:prSet phldrT="[Текст]"/>
      <dgm:spPr/>
      <dgm:t>
        <a:bodyPr/>
        <a:lstStyle/>
        <a:p>
          <a:r>
            <a:rPr lang="ru-RU" b="1" dirty="0" smtClean="0"/>
            <a:t>Раздел 1.</a:t>
          </a:r>
          <a:endParaRPr lang="ru-RU" dirty="0"/>
        </a:p>
      </dgm:t>
    </dgm:pt>
    <dgm:pt modelId="{BB7D55D4-66D1-4E17-867B-848D76DB1A58}" type="parTrans" cxnId="{9E80DD5C-089B-4DDF-8119-5FEE065A5F6F}">
      <dgm:prSet/>
      <dgm:spPr/>
      <dgm:t>
        <a:bodyPr/>
        <a:lstStyle/>
        <a:p>
          <a:endParaRPr lang="ru-RU"/>
        </a:p>
      </dgm:t>
    </dgm:pt>
    <dgm:pt modelId="{AB348DBC-49A9-4D81-A796-E4A0BE0B829E}" type="sibTrans" cxnId="{9E80DD5C-089B-4DDF-8119-5FEE065A5F6F}">
      <dgm:prSet/>
      <dgm:spPr/>
      <dgm:t>
        <a:bodyPr/>
        <a:lstStyle/>
        <a:p>
          <a:endParaRPr lang="ru-RU"/>
        </a:p>
      </dgm:t>
    </dgm:pt>
    <dgm:pt modelId="{475127C9-0DF3-4760-A793-341D3DEF619F}">
      <dgm:prSet phldrT="[Текст]"/>
      <dgm:spPr/>
      <dgm:t>
        <a:bodyPr/>
        <a:lstStyle/>
        <a:p>
          <a:r>
            <a:rPr lang="ru-RU" b="1" dirty="0" smtClean="0"/>
            <a:t>Краткие сведения об аттестуемом</a:t>
          </a:r>
          <a:endParaRPr lang="ru-RU" dirty="0"/>
        </a:p>
      </dgm:t>
    </dgm:pt>
    <dgm:pt modelId="{2954AA93-3C8C-44C4-8497-29494BA3B9FA}" type="parTrans" cxnId="{86B0A52D-5A34-4EA9-9FD8-D69C3248010A}">
      <dgm:prSet/>
      <dgm:spPr/>
      <dgm:t>
        <a:bodyPr/>
        <a:lstStyle/>
        <a:p>
          <a:endParaRPr lang="ru-RU"/>
        </a:p>
      </dgm:t>
    </dgm:pt>
    <dgm:pt modelId="{64F3FBA4-B55E-4942-8A49-3F8488420CC4}" type="sibTrans" cxnId="{86B0A52D-5A34-4EA9-9FD8-D69C3248010A}">
      <dgm:prSet/>
      <dgm:spPr/>
      <dgm:t>
        <a:bodyPr/>
        <a:lstStyle/>
        <a:p>
          <a:endParaRPr lang="ru-RU"/>
        </a:p>
      </dgm:t>
    </dgm:pt>
    <dgm:pt modelId="{A500A1F1-A3DB-449F-B088-FB49075EB0FB}">
      <dgm:prSet phldrT="[Текст]"/>
      <dgm:spPr/>
      <dgm:t>
        <a:bodyPr/>
        <a:lstStyle/>
        <a:p>
          <a:r>
            <a:rPr lang="ru-RU" dirty="0" smtClean="0"/>
            <a:t>Раздел 2.</a:t>
          </a:r>
          <a:endParaRPr lang="ru-RU" dirty="0"/>
        </a:p>
      </dgm:t>
    </dgm:pt>
    <dgm:pt modelId="{3ACB2C9C-AABB-438F-94EF-082B9C343A4E}" type="parTrans" cxnId="{9190F17A-9B79-4027-B649-66CB25F685B2}">
      <dgm:prSet/>
      <dgm:spPr/>
      <dgm:t>
        <a:bodyPr/>
        <a:lstStyle/>
        <a:p>
          <a:endParaRPr lang="ru-RU"/>
        </a:p>
      </dgm:t>
    </dgm:pt>
    <dgm:pt modelId="{2C343EB1-E05B-4009-A9C7-B91AF6597A21}" type="sibTrans" cxnId="{9190F17A-9B79-4027-B649-66CB25F685B2}">
      <dgm:prSet/>
      <dgm:spPr/>
      <dgm:t>
        <a:bodyPr/>
        <a:lstStyle/>
        <a:p>
          <a:endParaRPr lang="ru-RU"/>
        </a:p>
      </dgm:t>
    </dgm:pt>
    <dgm:pt modelId="{5518C871-F649-429D-B131-32B7E40E67EF}">
      <dgm:prSet phldrT="[Текст]"/>
      <dgm:spPr/>
      <dgm:t>
        <a:bodyPr/>
        <a:lstStyle/>
        <a:p>
          <a:r>
            <a:rPr lang="ru-RU" b="1" dirty="0" smtClean="0"/>
            <a:t>Продуктивность образовательной деятельности</a:t>
          </a:r>
          <a:endParaRPr lang="ru-RU" b="1" dirty="0"/>
        </a:p>
      </dgm:t>
    </dgm:pt>
    <dgm:pt modelId="{2EAE96C9-8282-4A6D-89EF-8D7D50A7EE26}" type="parTrans" cxnId="{969B9CF8-936D-42BE-A535-2E5DA168A369}">
      <dgm:prSet/>
      <dgm:spPr/>
      <dgm:t>
        <a:bodyPr/>
        <a:lstStyle/>
        <a:p>
          <a:endParaRPr lang="ru-RU"/>
        </a:p>
      </dgm:t>
    </dgm:pt>
    <dgm:pt modelId="{3461D8E6-20C4-4FFF-8F95-FEF7904D4098}" type="sibTrans" cxnId="{969B9CF8-936D-42BE-A535-2E5DA168A369}">
      <dgm:prSet/>
      <dgm:spPr/>
      <dgm:t>
        <a:bodyPr/>
        <a:lstStyle/>
        <a:p>
          <a:endParaRPr lang="ru-RU"/>
        </a:p>
      </dgm:t>
    </dgm:pt>
    <dgm:pt modelId="{3952BF7A-DE67-494F-AE09-3EFC136B33B8}">
      <dgm:prSet phldrT="[Текст]"/>
      <dgm:spPr/>
      <dgm:t>
        <a:bodyPr/>
        <a:lstStyle/>
        <a:p>
          <a:r>
            <a:rPr lang="ru-RU" dirty="0" smtClean="0"/>
            <a:t>Раздел 3.</a:t>
          </a:r>
          <a:endParaRPr lang="ru-RU" dirty="0"/>
        </a:p>
      </dgm:t>
    </dgm:pt>
    <dgm:pt modelId="{62885038-4C13-4908-9C49-81C44D8626D2}" type="parTrans" cxnId="{F76C246C-9177-4770-B08C-D1B167AFDFB2}">
      <dgm:prSet/>
      <dgm:spPr/>
      <dgm:t>
        <a:bodyPr/>
        <a:lstStyle/>
        <a:p>
          <a:endParaRPr lang="ru-RU"/>
        </a:p>
      </dgm:t>
    </dgm:pt>
    <dgm:pt modelId="{B129647A-0BE1-42A9-87BC-3E7A89D9807D}" type="sibTrans" cxnId="{F76C246C-9177-4770-B08C-D1B167AFDFB2}">
      <dgm:prSet/>
      <dgm:spPr/>
      <dgm:t>
        <a:bodyPr/>
        <a:lstStyle/>
        <a:p>
          <a:endParaRPr lang="ru-RU"/>
        </a:p>
      </dgm:t>
    </dgm:pt>
    <dgm:pt modelId="{22A6D5AB-2AD8-4B97-A3FD-369F629F463E}">
      <dgm:prSet phldrT="[Текст]"/>
      <dgm:spPr/>
      <dgm:t>
        <a:bodyPr/>
        <a:lstStyle/>
        <a:p>
          <a:r>
            <a:rPr lang="ru-RU" b="1" dirty="0" smtClean="0"/>
            <a:t>Продуктивность деятельности педагога по развитию учащихся</a:t>
          </a:r>
          <a:endParaRPr lang="ru-RU" b="1" dirty="0"/>
        </a:p>
      </dgm:t>
    </dgm:pt>
    <dgm:pt modelId="{1DDABE0F-469B-43B3-9F02-3AEC762DF7AB}" type="parTrans" cxnId="{C2DC448F-0D92-4B1A-9F0A-707B60A93EE1}">
      <dgm:prSet/>
      <dgm:spPr/>
      <dgm:t>
        <a:bodyPr/>
        <a:lstStyle/>
        <a:p>
          <a:endParaRPr lang="ru-RU"/>
        </a:p>
      </dgm:t>
    </dgm:pt>
    <dgm:pt modelId="{F5F63E87-CF2C-475C-A58C-14602C20EA59}" type="sibTrans" cxnId="{C2DC448F-0D92-4B1A-9F0A-707B60A93EE1}">
      <dgm:prSet/>
      <dgm:spPr/>
      <dgm:t>
        <a:bodyPr/>
        <a:lstStyle/>
        <a:p>
          <a:endParaRPr lang="ru-RU"/>
        </a:p>
      </dgm:t>
    </dgm:pt>
    <dgm:pt modelId="{0C9D8755-5AA1-4A4A-917D-DA2603E7D6A0}">
      <dgm:prSet phldrT="[Текст]"/>
      <dgm:spPr/>
      <dgm:t>
        <a:bodyPr/>
        <a:lstStyle/>
        <a:p>
          <a:r>
            <a:rPr lang="ru-RU" dirty="0" smtClean="0"/>
            <a:t>Раздел 4.</a:t>
          </a:r>
          <a:endParaRPr lang="ru-RU" dirty="0"/>
        </a:p>
      </dgm:t>
    </dgm:pt>
    <dgm:pt modelId="{B96AA8F0-6F95-4209-9423-9D0EB9307116}" type="sibTrans" cxnId="{A046241C-9311-465D-998A-3F08DD9B7F17}">
      <dgm:prSet/>
      <dgm:spPr/>
      <dgm:t>
        <a:bodyPr/>
        <a:lstStyle/>
        <a:p>
          <a:endParaRPr lang="ru-RU"/>
        </a:p>
      </dgm:t>
    </dgm:pt>
    <dgm:pt modelId="{B1888F1A-E23D-4AB1-9302-306FD8423D13}" type="parTrans" cxnId="{A046241C-9311-465D-998A-3F08DD9B7F17}">
      <dgm:prSet/>
      <dgm:spPr/>
      <dgm:t>
        <a:bodyPr/>
        <a:lstStyle/>
        <a:p>
          <a:endParaRPr lang="ru-RU"/>
        </a:p>
      </dgm:t>
    </dgm:pt>
    <dgm:pt modelId="{83E3EC8F-5E67-4C78-8602-62CDEF44B1A7}">
      <dgm:prSet phldrT="[Текст]"/>
      <dgm:spPr/>
      <dgm:t>
        <a:bodyPr/>
        <a:lstStyle/>
        <a:p>
          <a:r>
            <a:rPr lang="ru-RU" b="1" dirty="0" smtClean="0"/>
            <a:t>Продуктивность личного вклада педагога в повышение качества образования</a:t>
          </a:r>
          <a:endParaRPr lang="ru-RU" b="1" dirty="0"/>
        </a:p>
      </dgm:t>
    </dgm:pt>
    <dgm:pt modelId="{EAD8DFA6-C4E5-4E29-A399-638287675230}" type="parTrans" cxnId="{5B222A46-032D-4D92-9412-0A2F94D8A07D}">
      <dgm:prSet/>
      <dgm:spPr/>
      <dgm:t>
        <a:bodyPr/>
        <a:lstStyle/>
        <a:p>
          <a:endParaRPr lang="ru-RU"/>
        </a:p>
      </dgm:t>
    </dgm:pt>
    <dgm:pt modelId="{FEF36C43-5F45-4F2C-AD3F-6B997D5254CF}" type="sibTrans" cxnId="{5B222A46-032D-4D92-9412-0A2F94D8A07D}">
      <dgm:prSet/>
      <dgm:spPr/>
      <dgm:t>
        <a:bodyPr/>
        <a:lstStyle/>
        <a:p>
          <a:endParaRPr lang="ru-RU"/>
        </a:p>
      </dgm:t>
    </dgm:pt>
    <dgm:pt modelId="{610D8FC5-BEEF-4F65-8171-4C6CD369421D}" type="pres">
      <dgm:prSet presAssocID="{97B84682-8050-4328-86B7-C439CDD549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5CE83-8909-4B5B-94BC-9739BC54455D}" type="pres">
      <dgm:prSet presAssocID="{B0C1CBC2-9C6D-4276-AB9D-4BA08801D999}" presName="linNode" presStyleCnt="0"/>
      <dgm:spPr/>
    </dgm:pt>
    <dgm:pt modelId="{2C8671FA-4E1A-41DB-BEAA-FE6AF32831E5}" type="pres">
      <dgm:prSet presAssocID="{B0C1CBC2-9C6D-4276-AB9D-4BA08801D99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2584-6B82-4F8C-B8B3-18F412BE594E}" type="pres">
      <dgm:prSet presAssocID="{B0C1CBC2-9C6D-4276-AB9D-4BA08801D99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F610-7729-4739-A8B7-E9ECA7F15F21}" type="pres">
      <dgm:prSet presAssocID="{AB348DBC-49A9-4D81-A796-E4A0BE0B829E}" presName="sp" presStyleCnt="0"/>
      <dgm:spPr/>
    </dgm:pt>
    <dgm:pt modelId="{A52812CC-2358-4F94-80AD-57297E56C5E0}" type="pres">
      <dgm:prSet presAssocID="{A500A1F1-A3DB-449F-B088-FB49075EB0FB}" presName="linNode" presStyleCnt="0"/>
      <dgm:spPr/>
    </dgm:pt>
    <dgm:pt modelId="{CF624071-98B8-4590-89B6-C5BC9FC5840D}" type="pres">
      <dgm:prSet presAssocID="{A500A1F1-A3DB-449F-B088-FB49075EB0F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EE2E4-000D-4E4B-B14C-B9F724A6383B}" type="pres">
      <dgm:prSet presAssocID="{A500A1F1-A3DB-449F-B088-FB49075EB0F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8AB1-0341-479C-9646-C337698086A1}" type="pres">
      <dgm:prSet presAssocID="{2C343EB1-E05B-4009-A9C7-B91AF6597A21}" presName="sp" presStyleCnt="0"/>
      <dgm:spPr/>
    </dgm:pt>
    <dgm:pt modelId="{2872DFAC-4133-43B3-8E8E-2E46320770B3}" type="pres">
      <dgm:prSet presAssocID="{3952BF7A-DE67-494F-AE09-3EFC136B33B8}" presName="linNode" presStyleCnt="0"/>
      <dgm:spPr/>
    </dgm:pt>
    <dgm:pt modelId="{DE3D57A3-0A0F-44B8-821F-430CC1059BEA}" type="pres">
      <dgm:prSet presAssocID="{3952BF7A-DE67-494F-AE09-3EFC136B33B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C9121-FCD6-4509-B262-D1F8341E1F98}" type="pres">
      <dgm:prSet presAssocID="{3952BF7A-DE67-494F-AE09-3EFC136B33B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5C75F-8436-4622-9364-DCA292DE58FC}" type="pres">
      <dgm:prSet presAssocID="{B129647A-0BE1-42A9-87BC-3E7A89D9807D}" presName="sp" presStyleCnt="0"/>
      <dgm:spPr/>
    </dgm:pt>
    <dgm:pt modelId="{F1BD79F1-EF5F-4BF6-9819-5E3E990D8CAD}" type="pres">
      <dgm:prSet presAssocID="{0C9D8755-5AA1-4A4A-917D-DA2603E7D6A0}" presName="linNode" presStyleCnt="0"/>
      <dgm:spPr/>
    </dgm:pt>
    <dgm:pt modelId="{002D3239-6C75-4400-AC29-D9ECE597FDE2}" type="pres">
      <dgm:prSet presAssocID="{0C9D8755-5AA1-4A4A-917D-DA2603E7D6A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4BE41-BF1A-453D-B60D-7406354E958C}" type="pres">
      <dgm:prSet presAssocID="{0C9D8755-5AA1-4A4A-917D-DA2603E7D6A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0DD5C-089B-4DDF-8119-5FEE065A5F6F}" srcId="{97B84682-8050-4328-86B7-C439CDD54968}" destId="{B0C1CBC2-9C6D-4276-AB9D-4BA08801D999}" srcOrd="0" destOrd="0" parTransId="{BB7D55D4-66D1-4E17-867B-848D76DB1A58}" sibTransId="{AB348DBC-49A9-4D81-A796-E4A0BE0B829E}"/>
    <dgm:cxn modelId="{0FF0A569-00C5-4753-87F2-62BF7528B693}" type="presOf" srcId="{97B84682-8050-4328-86B7-C439CDD54968}" destId="{610D8FC5-BEEF-4F65-8171-4C6CD369421D}" srcOrd="0" destOrd="0" presId="urn:microsoft.com/office/officeart/2005/8/layout/vList5"/>
    <dgm:cxn modelId="{DFA3CAD5-88B7-44F0-ADAB-D0CFF44C9CA0}" type="presOf" srcId="{22A6D5AB-2AD8-4B97-A3FD-369F629F463E}" destId="{D6AC9121-FCD6-4509-B262-D1F8341E1F98}" srcOrd="0" destOrd="0" presId="urn:microsoft.com/office/officeart/2005/8/layout/vList5"/>
    <dgm:cxn modelId="{5F93BED6-E537-4AA1-82B8-223B7791C52F}" type="presOf" srcId="{475127C9-0DF3-4760-A793-341D3DEF619F}" destId="{D2892584-6B82-4F8C-B8B3-18F412BE594E}" srcOrd="0" destOrd="0" presId="urn:microsoft.com/office/officeart/2005/8/layout/vList5"/>
    <dgm:cxn modelId="{CBDEB74D-F394-487A-BE32-BE9335B2F009}" type="presOf" srcId="{83E3EC8F-5E67-4C78-8602-62CDEF44B1A7}" destId="{45F4BE41-BF1A-453D-B60D-7406354E958C}" srcOrd="0" destOrd="0" presId="urn:microsoft.com/office/officeart/2005/8/layout/vList5"/>
    <dgm:cxn modelId="{F76C246C-9177-4770-B08C-D1B167AFDFB2}" srcId="{97B84682-8050-4328-86B7-C439CDD54968}" destId="{3952BF7A-DE67-494F-AE09-3EFC136B33B8}" srcOrd="2" destOrd="0" parTransId="{62885038-4C13-4908-9C49-81C44D8626D2}" sibTransId="{B129647A-0BE1-42A9-87BC-3E7A89D9807D}"/>
    <dgm:cxn modelId="{D268DABC-8082-480D-9713-92E7EAF19648}" type="presOf" srcId="{0C9D8755-5AA1-4A4A-917D-DA2603E7D6A0}" destId="{002D3239-6C75-4400-AC29-D9ECE597FDE2}" srcOrd="0" destOrd="0" presId="urn:microsoft.com/office/officeart/2005/8/layout/vList5"/>
    <dgm:cxn modelId="{C2DC448F-0D92-4B1A-9F0A-707B60A93EE1}" srcId="{3952BF7A-DE67-494F-AE09-3EFC136B33B8}" destId="{22A6D5AB-2AD8-4B97-A3FD-369F629F463E}" srcOrd="0" destOrd="0" parTransId="{1DDABE0F-469B-43B3-9F02-3AEC762DF7AB}" sibTransId="{F5F63E87-CF2C-475C-A58C-14602C20EA59}"/>
    <dgm:cxn modelId="{5B222A46-032D-4D92-9412-0A2F94D8A07D}" srcId="{0C9D8755-5AA1-4A4A-917D-DA2603E7D6A0}" destId="{83E3EC8F-5E67-4C78-8602-62CDEF44B1A7}" srcOrd="0" destOrd="0" parTransId="{EAD8DFA6-C4E5-4E29-A399-638287675230}" sibTransId="{FEF36C43-5F45-4F2C-AD3F-6B997D5254CF}"/>
    <dgm:cxn modelId="{9190F17A-9B79-4027-B649-66CB25F685B2}" srcId="{97B84682-8050-4328-86B7-C439CDD54968}" destId="{A500A1F1-A3DB-449F-B088-FB49075EB0FB}" srcOrd="1" destOrd="0" parTransId="{3ACB2C9C-AABB-438F-94EF-082B9C343A4E}" sibTransId="{2C343EB1-E05B-4009-A9C7-B91AF6597A21}"/>
    <dgm:cxn modelId="{A046241C-9311-465D-998A-3F08DD9B7F17}" srcId="{97B84682-8050-4328-86B7-C439CDD54968}" destId="{0C9D8755-5AA1-4A4A-917D-DA2603E7D6A0}" srcOrd="3" destOrd="0" parTransId="{B1888F1A-E23D-4AB1-9302-306FD8423D13}" sibTransId="{B96AA8F0-6F95-4209-9423-9D0EB9307116}"/>
    <dgm:cxn modelId="{A1FD9162-E6C8-40E5-A790-7D248E3F242A}" type="presOf" srcId="{3952BF7A-DE67-494F-AE09-3EFC136B33B8}" destId="{DE3D57A3-0A0F-44B8-821F-430CC1059BEA}" srcOrd="0" destOrd="0" presId="urn:microsoft.com/office/officeart/2005/8/layout/vList5"/>
    <dgm:cxn modelId="{969B9CF8-936D-42BE-A535-2E5DA168A369}" srcId="{A500A1F1-A3DB-449F-B088-FB49075EB0FB}" destId="{5518C871-F649-429D-B131-32B7E40E67EF}" srcOrd="0" destOrd="0" parTransId="{2EAE96C9-8282-4A6D-89EF-8D7D50A7EE26}" sibTransId="{3461D8E6-20C4-4FFF-8F95-FEF7904D4098}"/>
    <dgm:cxn modelId="{67711B36-700C-4CCA-9DAA-ED1BE268539B}" type="presOf" srcId="{B0C1CBC2-9C6D-4276-AB9D-4BA08801D999}" destId="{2C8671FA-4E1A-41DB-BEAA-FE6AF32831E5}" srcOrd="0" destOrd="0" presId="urn:microsoft.com/office/officeart/2005/8/layout/vList5"/>
    <dgm:cxn modelId="{009766E3-9AC8-49C8-893F-A375C9E90EE6}" type="presOf" srcId="{5518C871-F649-429D-B131-32B7E40E67EF}" destId="{3E0EE2E4-000D-4E4B-B14C-B9F724A6383B}" srcOrd="0" destOrd="0" presId="urn:microsoft.com/office/officeart/2005/8/layout/vList5"/>
    <dgm:cxn modelId="{5626B4E7-90C4-4C4C-AB7D-54EFE08CCC22}" type="presOf" srcId="{A500A1F1-A3DB-449F-B088-FB49075EB0FB}" destId="{CF624071-98B8-4590-89B6-C5BC9FC5840D}" srcOrd="0" destOrd="0" presId="urn:microsoft.com/office/officeart/2005/8/layout/vList5"/>
    <dgm:cxn modelId="{86B0A52D-5A34-4EA9-9FD8-D69C3248010A}" srcId="{B0C1CBC2-9C6D-4276-AB9D-4BA08801D999}" destId="{475127C9-0DF3-4760-A793-341D3DEF619F}" srcOrd="0" destOrd="0" parTransId="{2954AA93-3C8C-44C4-8497-29494BA3B9FA}" sibTransId="{64F3FBA4-B55E-4942-8A49-3F8488420CC4}"/>
    <dgm:cxn modelId="{A13B9505-4497-40DA-8F50-418CB3C833C3}" type="presParOf" srcId="{610D8FC5-BEEF-4F65-8171-4C6CD369421D}" destId="{1775CE83-8909-4B5B-94BC-9739BC54455D}" srcOrd="0" destOrd="0" presId="urn:microsoft.com/office/officeart/2005/8/layout/vList5"/>
    <dgm:cxn modelId="{55226489-C0B3-4414-9CC4-7B7425B62C8C}" type="presParOf" srcId="{1775CE83-8909-4B5B-94BC-9739BC54455D}" destId="{2C8671FA-4E1A-41DB-BEAA-FE6AF32831E5}" srcOrd="0" destOrd="0" presId="urn:microsoft.com/office/officeart/2005/8/layout/vList5"/>
    <dgm:cxn modelId="{D70FEEF5-8411-4F8A-9DDE-40CB65DD5CC9}" type="presParOf" srcId="{1775CE83-8909-4B5B-94BC-9739BC54455D}" destId="{D2892584-6B82-4F8C-B8B3-18F412BE594E}" srcOrd="1" destOrd="0" presId="urn:microsoft.com/office/officeart/2005/8/layout/vList5"/>
    <dgm:cxn modelId="{8E1B4AB0-1FB7-484F-B343-23D47D90519A}" type="presParOf" srcId="{610D8FC5-BEEF-4F65-8171-4C6CD369421D}" destId="{E92AF610-7729-4739-A8B7-E9ECA7F15F21}" srcOrd="1" destOrd="0" presId="urn:microsoft.com/office/officeart/2005/8/layout/vList5"/>
    <dgm:cxn modelId="{46440DBC-3668-4057-9BB8-900D702EAD83}" type="presParOf" srcId="{610D8FC5-BEEF-4F65-8171-4C6CD369421D}" destId="{A52812CC-2358-4F94-80AD-57297E56C5E0}" srcOrd="2" destOrd="0" presId="urn:microsoft.com/office/officeart/2005/8/layout/vList5"/>
    <dgm:cxn modelId="{02E8E7DE-734A-43BE-B6BD-5271FB729FA1}" type="presParOf" srcId="{A52812CC-2358-4F94-80AD-57297E56C5E0}" destId="{CF624071-98B8-4590-89B6-C5BC9FC5840D}" srcOrd="0" destOrd="0" presId="urn:microsoft.com/office/officeart/2005/8/layout/vList5"/>
    <dgm:cxn modelId="{8A0DCB5B-5089-4040-B2C1-796F269A2551}" type="presParOf" srcId="{A52812CC-2358-4F94-80AD-57297E56C5E0}" destId="{3E0EE2E4-000D-4E4B-B14C-B9F724A6383B}" srcOrd="1" destOrd="0" presId="urn:microsoft.com/office/officeart/2005/8/layout/vList5"/>
    <dgm:cxn modelId="{974ABA90-078F-49AF-9C51-FE07144C5C7D}" type="presParOf" srcId="{610D8FC5-BEEF-4F65-8171-4C6CD369421D}" destId="{5C2D8AB1-0341-479C-9646-C337698086A1}" srcOrd="3" destOrd="0" presId="urn:microsoft.com/office/officeart/2005/8/layout/vList5"/>
    <dgm:cxn modelId="{3281B752-44EE-468B-B20B-9159FC2ED690}" type="presParOf" srcId="{610D8FC5-BEEF-4F65-8171-4C6CD369421D}" destId="{2872DFAC-4133-43B3-8E8E-2E46320770B3}" srcOrd="4" destOrd="0" presId="urn:microsoft.com/office/officeart/2005/8/layout/vList5"/>
    <dgm:cxn modelId="{9F207BAF-CC98-4507-B4AB-FE0587002C20}" type="presParOf" srcId="{2872DFAC-4133-43B3-8E8E-2E46320770B3}" destId="{DE3D57A3-0A0F-44B8-821F-430CC1059BEA}" srcOrd="0" destOrd="0" presId="urn:microsoft.com/office/officeart/2005/8/layout/vList5"/>
    <dgm:cxn modelId="{955D4526-426F-4C16-AE41-1B3B72357BC4}" type="presParOf" srcId="{2872DFAC-4133-43B3-8E8E-2E46320770B3}" destId="{D6AC9121-FCD6-4509-B262-D1F8341E1F98}" srcOrd="1" destOrd="0" presId="urn:microsoft.com/office/officeart/2005/8/layout/vList5"/>
    <dgm:cxn modelId="{D0B6C56C-4749-4292-977D-2E097396E78F}" type="presParOf" srcId="{610D8FC5-BEEF-4F65-8171-4C6CD369421D}" destId="{F385C75F-8436-4622-9364-DCA292DE58FC}" srcOrd="5" destOrd="0" presId="urn:microsoft.com/office/officeart/2005/8/layout/vList5"/>
    <dgm:cxn modelId="{F3872316-D9B5-47F3-997C-C94A523E7746}" type="presParOf" srcId="{610D8FC5-BEEF-4F65-8171-4C6CD369421D}" destId="{F1BD79F1-EF5F-4BF6-9819-5E3E990D8CAD}" srcOrd="6" destOrd="0" presId="urn:microsoft.com/office/officeart/2005/8/layout/vList5"/>
    <dgm:cxn modelId="{A16FAEB5-88AB-41B5-A813-F5B4457AF456}" type="presParOf" srcId="{F1BD79F1-EF5F-4BF6-9819-5E3E990D8CAD}" destId="{002D3239-6C75-4400-AC29-D9ECE597FDE2}" srcOrd="0" destOrd="0" presId="urn:microsoft.com/office/officeart/2005/8/layout/vList5"/>
    <dgm:cxn modelId="{75EC0D9A-8D50-4D0E-9226-5B528A599DF8}" type="presParOf" srcId="{F1BD79F1-EF5F-4BF6-9819-5E3E990D8CAD}" destId="{45F4BE41-BF1A-453D-B60D-7406354E958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9AD42-F0A7-49D4-ABF2-A0C4196A0917}">
      <dsp:nvSpPr>
        <dsp:cNvPr id="0" name=""/>
        <dsp:cNvSpPr/>
      </dsp:nvSpPr>
      <dsp:spPr>
        <a:xfrm>
          <a:off x="0" y="3"/>
          <a:ext cx="6120680" cy="979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Портфолио - лаконичный, четко структурированный документ, в значительной степени облегчающий работу эксперта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"/>
        <a:ext cx="4886146" cy="979304"/>
      </dsp:txXfrm>
    </dsp:sp>
    <dsp:sp modelId="{A4A2D9EA-F8E1-4CA8-ADBE-97F602E921EF}">
      <dsp:nvSpPr>
        <dsp:cNvPr id="0" name=""/>
        <dsp:cNvSpPr/>
      </dsp:nvSpPr>
      <dsp:spPr>
        <a:xfrm>
          <a:off x="648028" y="1324948"/>
          <a:ext cx="5976721" cy="99319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Разделы портфолио должны максимально соответствовать разделам экспертного заключения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48028" y="1324948"/>
        <a:ext cx="4681530" cy="993191"/>
      </dsp:txXfrm>
    </dsp:sp>
    <dsp:sp modelId="{608C4457-A657-4D6B-826E-975809299CBD}">
      <dsp:nvSpPr>
        <dsp:cNvPr id="0" name=""/>
        <dsp:cNvSpPr/>
      </dsp:nvSpPr>
      <dsp:spPr>
        <a:xfrm>
          <a:off x="1224139" y="2477077"/>
          <a:ext cx="5832640" cy="167058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Представление информации, имеющей характер раздаточного материала, целесообразно представлять в отдельной папке (карточки, анкеты, контрольно-измерительный материал и др.).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224139" y="2477077"/>
        <a:ext cx="4568673" cy="1670582"/>
      </dsp:txXfrm>
    </dsp:sp>
    <dsp:sp modelId="{7825C931-6EFB-4C2C-BF9B-72672E309AAB}">
      <dsp:nvSpPr>
        <dsp:cNvPr id="0" name=""/>
        <dsp:cNvSpPr/>
      </dsp:nvSpPr>
      <dsp:spPr>
        <a:xfrm>
          <a:off x="5334352" y="802169"/>
          <a:ext cx="786327" cy="786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334352" y="802169"/>
        <a:ext cx="786327" cy="786327"/>
      </dsp:txXfrm>
    </dsp:sp>
    <dsp:sp modelId="{3532D977-361D-41D1-8FA2-17E5ED4DD671}">
      <dsp:nvSpPr>
        <dsp:cNvPr id="0" name=""/>
        <dsp:cNvSpPr/>
      </dsp:nvSpPr>
      <dsp:spPr>
        <a:xfrm>
          <a:off x="5874412" y="2205461"/>
          <a:ext cx="786327" cy="786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874412" y="2205461"/>
        <a:ext cx="786327" cy="786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92584-6B82-4F8C-B8B3-18F412BE594E}">
      <dsp:nvSpPr>
        <dsp:cNvPr id="0" name=""/>
        <dsp:cNvSpPr/>
      </dsp:nvSpPr>
      <dsp:spPr>
        <a:xfrm rot="5400000">
          <a:off x="4506090" y="-1821304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Краткие сведения об аттестуемом</a:t>
          </a:r>
          <a:endParaRPr lang="ru-RU" sz="1800" kern="1200" dirty="0"/>
        </a:p>
      </dsp:txBody>
      <dsp:txXfrm rot="5400000">
        <a:off x="4506090" y="-1821304"/>
        <a:ext cx="762694" cy="4599941"/>
      </dsp:txXfrm>
    </dsp:sp>
    <dsp:sp modelId="{2C8671FA-4E1A-41DB-BEAA-FE6AF32831E5}">
      <dsp:nvSpPr>
        <dsp:cNvPr id="0" name=""/>
        <dsp:cNvSpPr/>
      </dsp:nvSpPr>
      <dsp:spPr>
        <a:xfrm>
          <a:off x="0" y="1982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Раздел 1.</a:t>
          </a:r>
          <a:endParaRPr lang="ru-RU" sz="4200" kern="1200" dirty="0"/>
        </a:p>
      </dsp:txBody>
      <dsp:txXfrm>
        <a:off x="0" y="1982"/>
        <a:ext cx="2587466" cy="953367"/>
      </dsp:txXfrm>
    </dsp:sp>
    <dsp:sp modelId="{3E0EE2E4-000D-4E4B-B14C-B9F724A6383B}">
      <dsp:nvSpPr>
        <dsp:cNvPr id="0" name=""/>
        <dsp:cNvSpPr/>
      </dsp:nvSpPr>
      <dsp:spPr>
        <a:xfrm rot="5400000">
          <a:off x="4506090" y="-820268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Продуктивность образовательной деятельности</a:t>
          </a:r>
          <a:endParaRPr lang="ru-RU" sz="1800" b="1" kern="1200" dirty="0"/>
        </a:p>
      </dsp:txBody>
      <dsp:txXfrm rot="5400000">
        <a:off x="4506090" y="-820268"/>
        <a:ext cx="762694" cy="4599941"/>
      </dsp:txXfrm>
    </dsp:sp>
    <dsp:sp modelId="{CF624071-98B8-4590-89B6-C5BC9FC5840D}">
      <dsp:nvSpPr>
        <dsp:cNvPr id="0" name=""/>
        <dsp:cNvSpPr/>
      </dsp:nvSpPr>
      <dsp:spPr>
        <a:xfrm>
          <a:off x="0" y="1003018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Раздел 2.</a:t>
          </a:r>
          <a:endParaRPr lang="ru-RU" sz="4200" kern="1200" dirty="0"/>
        </a:p>
      </dsp:txBody>
      <dsp:txXfrm>
        <a:off x="0" y="1003018"/>
        <a:ext cx="2587466" cy="953367"/>
      </dsp:txXfrm>
    </dsp:sp>
    <dsp:sp modelId="{D6AC9121-FCD6-4509-B262-D1F8341E1F98}">
      <dsp:nvSpPr>
        <dsp:cNvPr id="0" name=""/>
        <dsp:cNvSpPr/>
      </dsp:nvSpPr>
      <dsp:spPr>
        <a:xfrm rot="5400000">
          <a:off x="4506090" y="180767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Продуктивность деятельности педагога по развитию учащихся</a:t>
          </a:r>
          <a:endParaRPr lang="ru-RU" sz="1800" b="1" kern="1200" dirty="0"/>
        </a:p>
      </dsp:txBody>
      <dsp:txXfrm rot="5400000">
        <a:off x="4506090" y="180767"/>
        <a:ext cx="762694" cy="4599941"/>
      </dsp:txXfrm>
    </dsp:sp>
    <dsp:sp modelId="{DE3D57A3-0A0F-44B8-821F-430CC1059BEA}">
      <dsp:nvSpPr>
        <dsp:cNvPr id="0" name=""/>
        <dsp:cNvSpPr/>
      </dsp:nvSpPr>
      <dsp:spPr>
        <a:xfrm>
          <a:off x="0" y="2004054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Раздел 3.</a:t>
          </a:r>
          <a:endParaRPr lang="ru-RU" sz="4200" kern="1200" dirty="0"/>
        </a:p>
      </dsp:txBody>
      <dsp:txXfrm>
        <a:off x="0" y="2004054"/>
        <a:ext cx="2587466" cy="953367"/>
      </dsp:txXfrm>
    </dsp:sp>
    <dsp:sp modelId="{45F4BE41-BF1A-453D-B60D-7406354E958C}">
      <dsp:nvSpPr>
        <dsp:cNvPr id="0" name=""/>
        <dsp:cNvSpPr/>
      </dsp:nvSpPr>
      <dsp:spPr>
        <a:xfrm rot="5400000">
          <a:off x="4506090" y="1181803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Продуктивность личного вклада педагога в повышение качества образования</a:t>
          </a:r>
          <a:endParaRPr lang="ru-RU" sz="1800" b="1" kern="1200" dirty="0"/>
        </a:p>
      </dsp:txBody>
      <dsp:txXfrm rot="5400000">
        <a:off x="4506090" y="1181803"/>
        <a:ext cx="762694" cy="4599941"/>
      </dsp:txXfrm>
    </dsp:sp>
    <dsp:sp modelId="{002D3239-6C75-4400-AC29-D9ECE597FDE2}">
      <dsp:nvSpPr>
        <dsp:cNvPr id="0" name=""/>
        <dsp:cNvSpPr/>
      </dsp:nvSpPr>
      <dsp:spPr>
        <a:xfrm>
          <a:off x="0" y="3005090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Раздел 4.</a:t>
          </a:r>
          <a:endParaRPr lang="ru-RU" sz="4200" kern="1200" dirty="0"/>
        </a:p>
      </dsp:txBody>
      <dsp:txXfrm>
        <a:off x="0" y="3005090"/>
        <a:ext cx="2587466" cy="95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7A24EA4-DE0B-4357-91DA-4A7425F00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5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 userDrawn="1"/>
        </p:nvSpPr>
        <p:spPr bwMode="gray">
          <a:xfrm>
            <a:off x="0" y="1180851"/>
            <a:ext cx="9144000" cy="2464174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-36004" y="461963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3" name="Text Box 11"/>
          <p:cNvSpPr txBox="1">
            <a:spLocks noChangeArrowheads="1"/>
          </p:cNvSpPr>
          <p:nvPr userDrawn="1"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 userDrawn="1"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Объект 2"/>
          <p:cNvSpPr txBox="1">
            <a:spLocks/>
          </p:cNvSpPr>
          <p:nvPr userDrawn="1"/>
        </p:nvSpPr>
        <p:spPr bwMode="gray">
          <a:xfrm>
            <a:off x="215760" y="1464469"/>
            <a:ext cx="88569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400" b="1" kern="0" smtClean="0">
                <a:solidFill>
                  <a:schemeClr val="bg1"/>
                </a:solidFill>
              </a:rPr>
              <a:t>Аттестационное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4400" b="1" kern="0" smtClean="0">
                <a:solidFill>
                  <a:schemeClr val="bg1"/>
                </a:solidFill>
              </a:rPr>
              <a:t>портфолио педагога</a:t>
            </a:r>
            <a:endParaRPr lang="en-US" sz="4400" b="1" kern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b="1" i="1" kern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Рекомендации по оформлению</a:t>
            </a:r>
            <a:endParaRPr lang="en-US" sz="2400" b="1" i="1" kern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Tx/>
              <a:buNone/>
            </a:pPr>
            <a:endParaRPr lang="ru-RU" sz="4400" b="1" kern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endParaRPr lang="ru-RU" sz="4000" b="1" kern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endParaRPr lang="ru-RU" sz="4000" b="1" kern="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06624" y="273447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ГБОУ ВПО МО «Академия социального образования»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Региональный научно-методический центр экспертной оценки педагогической деятельности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clipartist.net/openclipart.org/2013/May/May2013/briefcase-1969px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11" b="99187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229" y="3927271"/>
            <a:ext cx="2602094" cy="2405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hkola9rzhev.ucoz.ru/fOto/0_8d714_88e7d658_orig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848" y="4066463"/>
            <a:ext cx="2885139" cy="2266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i006.radikal.ru/0908/0f/22ecdb766c09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24229"/>
            <a:ext cx="1600051" cy="130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phoceennedechimie.fr/wp-content/uploads/2014/02/fourniture-scolaire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578" y1="92741" x2="56196" y2="92442"/>
                        <a14:foregroundMark x1="13159" y1="91842" x2="13159" y2="91842"/>
                        <a14:foregroundMark x1="10455" y1="90942" x2="22803" y2="94541"/>
                        <a14:foregroundMark x1="54890" y1="93641" x2="96620" y2="82903"/>
                        <a14:foregroundMark x1="77062" y1="24655" x2="82695" y2="75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21" y="3717032"/>
            <a:ext cx="3768513" cy="2831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30067C-53D2-4634-B8A4-7630A1A6D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42B12-D86F-425D-8AE9-751697E03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570C9E-A51B-48F3-B173-3CC8F5DE4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F71B03-AFEF-46C4-B2C5-3F0E1EDAE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D6ED38-C3EE-4644-8722-4CC95AA74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8A57C6-1F49-45A0-99E0-5775686CA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1D689D-0472-4F89-8F2E-003DD3E2D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C2BF5F-BBC2-41D0-AF63-439F3967C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606C1B-FDE2-4FCF-A9AF-ED9992134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DD29F4-5E48-4C7C-B5BE-D980F9525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8495DB-F157-4FEE-8933-EA5658D6C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47492-0D01-497B-9534-976932414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5A1D7C-A903-4A5C-AF80-F00C2B461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54" name="Rectangle 6"/>
          <p:cNvSpPr txBox="1">
            <a:spLocks noChangeArrowheads="1"/>
          </p:cNvSpPr>
          <p:nvPr userDrawn="1"/>
        </p:nvSpPr>
        <p:spPr bwMode="gray">
          <a:xfrm>
            <a:off x="12700" y="188640"/>
            <a:ext cx="9120188" cy="79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ГБОУ ВПО МО «Академия социального образования»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Региональный научно-методический центр экспертной оценки педагогической деятельности</a:t>
            </a:r>
            <a:endParaRPr lang="en-US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Нижний колонтитул 4"/>
          <p:cNvSpPr txBox="1">
            <a:spLocks/>
          </p:cNvSpPr>
          <p:nvPr userDrawn="1"/>
        </p:nvSpPr>
        <p:spPr>
          <a:xfrm>
            <a:off x="1643042" y="285728"/>
            <a:ext cx="7072362" cy="37306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coi.net/statistika-i-analitik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r-olymp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517257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183562" cy="1268536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Рекомендации по оформлению </a:t>
            </a:r>
            <a:b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аттестационного портфолио педагога</a:t>
            </a:r>
            <a:b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sz="28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4380379"/>
              </p:ext>
            </p:extLst>
          </p:nvPr>
        </p:nvGraphicFramePr>
        <p:xfrm>
          <a:off x="1547664" y="2276872"/>
          <a:ext cx="72008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Расписание элективных курсов блок а &quot;Психологическое сопровождение учащегося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74725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13035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72816"/>
            <a:ext cx="4597152" cy="331236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Структура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аттестационного портфолио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ree Clipart of Diagramma Architetto Fra 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63094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331494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73394" y="1268760"/>
            <a:ext cx="8072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400" dirty="0">
                <a:solidFill>
                  <a:srgbClr val="C00000"/>
                </a:solidFill>
                <a:latin typeface="+mn-lt"/>
              </a:rPr>
              <a:t>СТРУКТУРА ПОРТФОЛИО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255717330"/>
              </p:ext>
            </p:extLst>
          </p:nvPr>
        </p:nvGraphicFramePr>
        <p:xfrm>
          <a:off x="1115616" y="2204864"/>
          <a:ext cx="71874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519130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197" y="220096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+mn-lt"/>
              </a:rPr>
              <a:t>Содержание разделов портфолио</a:t>
            </a:r>
          </a:p>
        </p:txBody>
      </p:sp>
      <p:pic>
        <p:nvPicPr>
          <p:cNvPr id="8194" name="Picture 2" descr="Специфика содержания воспитанников в отечественных интернат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1832"/>
            <a:ext cx="3491880" cy="3075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9659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704" y="1196752"/>
            <a:ext cx="820891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C00000"/>
                </a:solidFill>
                <a:latin typeface="+mn-lt"/>
              </a:rPr>
              <a:t>РАЗДЕЛ 1.</a:t>
            </a: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C00000"/>
                </a:solidFill>
                <a:latin typeface="+mn-lt"/>
              </a:rPr>
              <a:t>Краткие сведения об аттестуемом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Фамилия, имя, отчество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Место работы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Должность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Образование, квалификация (по диплому)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Стаж в занимаемой должности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Действующая квалификационная категория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Заявленная квалификационная категория</a:t>
            </a:r>
          </a:p>
          <a:p>
            <a:pPr marL="1714500" lvl="3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Тема самообразования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9325625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432048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РАЗДЕЛ 2.</a:t>
            </a:r>
          </a:p>
          <a:p>
            <a:pPr algn="ctr">
              <a:buNone/>
            </a:pPr>
            <a:r>
              <a:rPr lang="ru-RU" b="1" kern="1200" dirty="0"/>
              <a:t>ПРОДУКТИВНОСТЬ ОБРАЗОВАТЕЛЬНОЙ ДЕЯТЕЛЬНОСТИ</a:t>
            </a:r>
          </a:p>
        </p:txBody>
      </p:sp>
      <p:pic>
        <p:nvPicPr>
          <p:cNvPr id="5122" name="Picture 2" descr="http://www.art-saloon.ru/big/item_2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384376" cy="311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29877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797552" cy="489654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/>
              <a:t>В данном разделе размещается информация о результативности освоения обучающимися образовательных программ по итогам мониторингов, проводимых организацией и системой образования.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/>
              <a:t>М</a:t>
            </a:r>
            <a:r>
              <a:rPr lang="ru-RU" sz="2000" b="1" dirty="0" smtClean="0"/>
              <a:t>атериалы  документального характера должны быть либо оригиналами, либо копиями, заверенными руководителями ОУ соответствующего уровня.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/>
              <a:t>Из указанного перечня подтверждающих документов достаточно представить только один.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/>
              <a:t>Материалы, представленные в портфолио являются личной собственностью педагога и после проведения экспертизы остаются у него на руках.</a:t>
            </a:r>
          </a:p>
        </p:txBody>
      </p:sp>
    </p:spTree>
    <p:extLst>
      <p:ext uri="{BB962C8B-B14F-4D97-AF65-F5344CB8AC3E}">
        <p14:creationId xmlns="" xmlns:p14="http://schemas.microsoft.com/office/powerpoint/2010/main" val="22359516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Понятие </a:t>
            </a:r>
            <a:r>
              <a:rPr lang="ru-RU" sz="2000" b="1" dirty="0" smtClean="0">
                <a:solidFill>
                  <a:srgbClr val="C00000"/>
                </a:solidFill>
              </a:rPr>
              <a:t>мониторинг </a:t>
            </a:r>
            <a:r>
              <a:rPr lang="ru-RU" sz="2000" b="1" dirty="0" smtClean="0">
                <a:solidFill>
                  <a:srgbClr val="002060"/>
                </a:solidFill>
              </a:rPr>
              <a:t>происходит от латинского слова </a:t>
            </a:r>
            <a:r>
              <a:rPr lang="ru-RU" sz="2000" b="1" dirty="0" err="1" smtClean="0">
                <a:solidFill>
                  <a:srgbClr val="002060"/>
                </a:solidFill>
              </a:rPr>
              <a:t>monitor</a:t>
            </a:r>
            <a:r>
              <a:rPr lang="ru-RU" sz="2000" b="1" dirty="0" smtClean="0">
                <a:solidFill>
                  <a:srgbClr val="002060"/>
                </a:solidFill>
              </a:rPr>
              <a:t> - наблюдение, контроль. В педагогическом словаре оно трактуется как отслеживание результатов, постоянное наблюдение за любым процессом в образовании с целью выявления его соответствия желаемым результатам или конечным целям.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Мониторинг освоения обучающимися образовательных программ, проводимых организацией проводится </a:t>
            </a:r>
            <a:r>
              <a:rPr lang="ru-RU" sz="2000" b="1" dirty="0" smtClean="0">
                <a:solidFill>
                  <a:srgbClr val="C00000"/>
                </a:solidFill>
              </a:rPr>
              <a:t>в форме контроля качества знаний </a:t>
            </a:r>
            <a:r>
              <a:rPr lang="ru-RU" sz="2000" b="1" dirty="0" smtClean="0">
                <a:solidFill>
                  <a:srgbClr val="002060"/>
                </a:solidFill>
              </a:rPr>
              <a:t>обучающихся </a:t>
            </a:r>
            <a:r>
              <a:rPr lang="ru-RU" sz="2000" b="1" dirty="0" smtClean="0">
                <a:solidFill>
                  <a:srgbClr val="C00000"/>
                </a:solidFill>
              </a:rPr>
              <a:t>в соответствии с утвержденным ежегодным планом </a:t>
            </a:r>
            <a:r>
              <a:rPr lang="ru-RU" sz="2000" b="1" dirty="0" err="1" smtClean="0">
                <a:solidFill>
                  <a:srgbClr val="C00000"/>
                </a:solidFill>
              </a:rPr>
              <a:t>внутришкольного</a:t>
            </a:r>
            <a:r>
              <a:rPr lang="ru-RU" sz="2000" b="1" dirty="0" smtClean="0">
                <a:solidFill>
                  <a:srgbClr val="C00000"/>
                </a:solidFill>
              </a:rPr>
              <a:t> контроля.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Основными </a:t>
            </a:r>
            <a:r>
              <a:rPr lang="ru-RU" sz="2000" b="1" dirty="0" smtClean="0">
                <a:solidFill>
                  <a:srgbClr val="C00000"/>
                </a:solidFill>
              </a:rPr>
              <a:t>источниками информации </a:t>
            </a:r>
            <a:r>
              <a:rPr lang="ru-RU" sz="2000" b="1" dirty="0" smtClean="0">
                <a:solidFill>
                  <a:srgbClr val="002060"/>
                </a:solidFill>
              </a:rPr>
              <a:t>являются административные контрольные работы, а также различные виды диагностических работ, предусмотренные в рамках деятельности методических объединений образовательной организации. 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268760"/>
            <a:ext cx="7776864" cy="511256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Результаты освоения обучающимися образовательных программ и показатели динамики их достижений представляются: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за весь </a:t>
            </a:r>
            <a:r>
              <a:rPr lang="ru-RU" sz="2800" b="1" dirty="0" err="1" smtClean="0"/>
              <a:t>межаттестационный</a:t>
            </a:r>
            <a:r>
              <a:rPr lang="ru-RU" sz="2800" b="1" dirty="0" smtClean="0"/>
              <a:t> период </a:t>
            </a:r>
          </a:p>
          <a:p>
            <a:pPr marL="400050" lvl="1" indent="0">
              <a:buClr>
                <a:srgbClr val="C00000"/>
              </a:buClr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(период от одной аттестации до другой: минимальный период –   1 год, максимальный – 5 лет)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/>
              <a:t> по всем параллелям классов/групп и т.д. </a:t>
            </a:r>
          </a:p>
          <a:p>
            <a:pPr marL="400050" lvl="1" indent="0">
              <a:buClr>
                <a:srgbClr val="C00000"/>
              </a:buClr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(по результатам итоговой аттестации, качества знаний и их динамике)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894163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128588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Алгоритм действий педагога по определению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уровня качества знаний учащихся и их динамики за </a:t>
            </a:r>
            <a:r>
              <a:rPr lang="ru-RU" sz="1800" b="1" dirty="0" err="1" smtClean="0">
                <a:solidFill>
                  <a:srgbClr val="C00000"/>
                </a:solidFill>
              </a:rPr>
              <a:t>межаттестационный</a:t>
            </a:r>
            <a:r>
              <a:rPr lang="ru-RU" sz="1800" b="1" dirty="0" smtClean="0">
                <a:solidFill>
                  <a:srgbClr val="C00000"/>
                </a:solidFill>
              </a:rPr>
              <a:t> период </a:t>
            </a:r>
            <a:endParaRPr lang="ru-RU" sz="1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200" i="1" dirty="0" smtClean="0">
                <a:solidFill>
                  <a:srgbClr val="C00000"/>
                </a:solidFill>
              </a:rPr>
              <a:t>(расчет применяется как для представления результатов мониторинга, проводимого организацией, так и для мониторинга системы образования)</a:t>
            </a:r>
            <a:endParaRPr lang="ru-RU" sz="1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1. Составляется сводная таблица 1 по количеству классов по годам </a:t>
            </a:r>
            <a:r>
              <a:rPr lang="ru-RU" sz="1200" b="1" i="1" dirty="0" smtClean="0">
                <a:solidFill>
                  <a:srgbClr val="002060"/>
                </a:solidFill>
              </a:rPr>
              <a:t>(за весь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межаттестационный</a:t>
            </a:r>
            <a:r>
              <a:rPr lang="ru-RU" sz="1200" b="1" i="1" dirty="0" smtClean="0">
                <a:solidFill>
                  <a:srgbClr val="002060"/>
                </a:solidFill>
              </a:rPr>
              <a:t> период)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500304"/>
          <a:ext cx="8001056" cy="3813172"/>
        </p:xfrm>
        <a:graphic>
          <a:graphicData uri="http://schemas.openxmlformats.org/drawingml/2006/table">
            <a:tbl>
              <a:tblPr/>
              <a:tblGrid>
                <a:gridCol w="1136088"/>
                <a:gridCol w="1047435"/>
                <a:gridCol w="1047435"/>
                <a:gridCol w="1046614"/>
                <a:gridCol w="1047435"/>
                <a:gridCol w="1047435"/>
                <a:gridCol w="814307"/>
                <a:gridCol w="814307"/>
              </a:tblGrid>
              <a:tr h="4700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Классы по параллелям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2010-2011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5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6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7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8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2011-2012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6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7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8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9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2012-2013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7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8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9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10 «а»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11 «а»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2013-2014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5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8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9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 «а»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11 «а»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2014-2015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5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6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9 «а», «б»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 «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11 «а»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29512"/>
            <a:ext cx="4680520" cy="4034189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          </a:t>
            </a:r>
            <a:r>
              <a:rPr lang="ru-RU" sz="2200" b="1" dirty="0" smtClean="0"/>
              <a:t>Экспертиза </a:t>
            </a:r>
            <a:r>
              <a:rPr lang="ru-RU" sz="2200" b="1" dirty="0"/>
              <a:t>профессиональной деятельности предусматривает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комплексную оценку результатов труда педагогического работника </a:t>
            </a:r>
            <a:r>
              <a:rPr lang="ru-RU" sz="2200" b="1" dirty="0"/>
              <a:t>на основании всей совокупности сведений, получаемых из различных источников и прежде всего из материалов и документов, собранных педагогом в индивидуальной папке достижений – </a:t>
            </a:r>
            <a:r>
              <a:rPr lang="ru-RU" sz="2200" b="1" dirty="0">
                <a:solidFill>
                  <a:srgbClr val="C00000"/>
                </a:solidFill>
              </a:rPr>
              <a:t>портфолио</a:t>
            </a:r>
            <a:r>
              <a:rPr lang="ru-RU" sz="2200" dirty="0"/>
              <a:t> </a:t>
            </a:r>
            <a:r>
              <a:rPr lang="ru-RU" sz="1600" b="1" i="1" dirty="0"/>
              <a:t>(итал. </a:t>
            </a:r>
            <a:r>
              <a:rPr lang="ru-RU" sz="1600" b="1" i="1" dirty="0" err="1"/>
              <a:t>portfolio</a:t>
            </a:r>
            <a:r>
              <a:rPr lang="ru-RU" sz="1600" b="1" i="1" dirty="0"/>
              <a:t> – портфель, папка для </a:t>
            </a:r>
            <a:r>
              <a:rPr lang="ru-RU" sz="1600" b="1" i="1" dirty="0" smtClean="0"/>
              <a:t>документов</a:t>
            </a:r>
            <a:r>
              <a:rPr lang="ru-RU" sz="1600" b="1" i="1" dirty="0"/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00848" y="1331200"/>
            <a:ext cx="2778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ПОРТФОЛИО</a:t>
            </a:r>
          </a:p>
        </p:txBody>
      </p:sp>
      <p:pic>
        <p:nvPicPr>
          <p:cNvPr id="3074" name="Picture 2" descr="Архив материалов - Скачать бесплатно,учебники,программы,фильмы,игры,музы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7" y="1484784"/>
            <a:ext cx="3240360" cy="457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17818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1285884"/>
          </a:xfrm>
        </p:spPr>
        <p:txBody>
          <a:bodyPr/>
          <a:lstStyle/>
          <a:p>
            <a:pPr lvl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Вычисляется среднее качество знаний: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параллели за каждый год (по пятым, по шестым и т.д.);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всем параллелям (классам) за учебный год;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общее среднее значение качества знаний определяется по всем значениям среднего качества знаний по годам. 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среднего качества знаний                     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2</a:t>
            </a:r>
          </a:p>
          <a:p>
            <a:pPr algn="ctr">
              <a:buNone/>
            </a:pPr>
            <a:endParaRPr lang="ru-RU" sz="1600" i="1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2857496"/>
          <a:ext cx="7286676" cy="2971800"/>
        </p:xfrm>
        <a:graphic>
          <a:graphicData uri="http://schemas.openxmlformats.org/drawingml/2006/table">
            <a:tbl>
              <a:tblPr/>
              <a:tblGrid>
                <a:gridCol w="2025346"/>
                <a:gridCol w="1052266"/>
                <a:gridCol w="1052266"/>
                <a:gridCol w="1052266"/>
                <a:gridCol w="1052266"/>
                <a:gridCol w="1052266"/>
              </a:tblGrid>
              <a:tr h="74867">
                <a:tc rowSpan="2">
                  <a:txBody>
                    <a:bodyPr/>
                    <a:lstStyle/>
                    <a:p>
                      <a:pPr marL="45720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Классы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Среднее качество знаний (%)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2010-2011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2011-2012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2012-2013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2013-2014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2014-2015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marL="0" indent="45720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+mn-cs"/>
                        </a:rPr>
                        <a:t>5-е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+mn-cs"/>
                        </a:rPr>
                        <a:t>классы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72,5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83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75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Calibri"/>
                        </a:rPr>
                        <a:t>6-е классы</a:t>
                      </a:r>
                      <a:endParaRPr lang="ru-RU" sz="11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65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75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79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Calibri"/>
                        </a:rPr>
                        <a:t>7-е классы</a:t>
                      </a:r>
                      <a:endParaRPr lang="ru-RU" sz="1100">
                        <a:latin typeface="Arial Black" pitchFamily="34" charset="0"/>
                        <a:ea typeface="Calibri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74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68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81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Calibri"/>
                        </a:rPr>
                        <a:t>8-е классы</a:t>
                      </a:r>
                      <a:endParaRPr lang="ru-RU" sz="1100">
                        <a:latin typeface="Arial Black" pitchFamily="34" charset="0"/>
                        <a:ea typeface="Calibri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62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68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63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77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Calibri"/>
                        </a:rPr>
                        <a:t>9-е классы</a:t>
                      </a:r>
                      <a:endParaRPr lang="ru-RU" sz="1100">
                        <a:latin typeface="Arial Black" pitchFamily="34" charset="0"/>
                        <a:ea typeface="Calibri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70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66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65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70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Calibri"/>
                        </a:rPr>
                        <a:t>10 класс</a:t>
                      </a:r>
                      <a:endParaRPr lang="ru-RU" sz="11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70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72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</a:rPr>
                        <a:t>82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Calibri"/>
                        </a:rPr>
                        <a:t>11 класс</a:t>
                      </a:r>
                      <a:endParaRPr lang="ru-RU" sz="1100">
                        <a:latin typeface="Arial Black" pitchFamily="34" charset="0"/>
                        <a:ea typeface="Calibri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71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74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78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90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Среднее значение качества знаний по всем параллелям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+mn-cs"/>
                        </a:rPr>
                        <a:t> 68,7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+mn-cs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   69,6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 70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 72,6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</a:rPr>
                        <a:t>  78,8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00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Общее среднее значение качества знаний</a:t>
                      </a: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71,78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54429" marR="544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Определение среднего качества знаний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829576" cy="857256"/>
          </a:xfrm>
        </p:spPr>
        <p:txBody>
          <a:bodyPr/>
          <a:lstStyle/>
          <a:p>
            <a:pPr lvl="0">
              <a:buAutoNum type="arabicPeriod" startAt="3"/>
            </a:pPr>
            <a:r>
              <a:rPr lang="ru-RU" sz="1600" b="1" dirty="0" smtClean="0">
                <a:solidFill>
                  <a:srgbClr val="002060"/>
                </a:solidFill>
              </a:rPr>
              <a:t>Общее среднее значение качества знаний (в данном случае – 71,78 %) соотносится с таблицей из приложения 1 к экспертному заключению</a:t>
            </a:r>
          </a:p>
          <a:p>
            <a:pPr lvl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«Уровни качества знаний учащихся с учетом статуса образовательной организации»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214551"/>
          <a:ext cx="7429552" cy="3541594"/>
        </p:xfrm>
        <a:graphic>
          <a:graphicData uri="http://schemas.openxmlformats.org/drawingml/2006/table">
            <a:tbl>
              <a:tblPr/>
              <a:tblGrid>
                <a:gridCol w="1587011"/>
                <a:gridCol w="1089193"/>
                <a:gridCol w="1581424"/>
                <a:gridCol w="1088494"/>
                <a:gridCol w="1088494"/>
                <a:gridCol w="994936"/>
              </a:tblGrid>
              <a:tr h="2132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Статус образовательной организации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Профиль/предметная область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Уровни качества знаний учащихся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latin typeface="Times New Roman"/>
                          <a:ea typeface="Times New Roman"/>
                        </a:rPr>
                        <a:t>Низкое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latin typeface="Times New Roman"/>
                          <a:ea typeface="Times New Roman"/>
                        </a:rPr>
                        <a:t>Среднее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Высокое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93">
                <a:tc rowSpan="3">
                  <a:txBody>
                    <a:bodyPr/>
                    <a:lstStyle/>
                    <a:p>
                      <a:pPr algn="ctr"/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Для образовательных организаций повышенного статуса, а также общеобразовательных школ с лицейскими и/или гимназическими классами </a:t>
                      </a:r>
                      <a:br>
                        <a:rPr lang="ru-RU" sz="700" b="1" i="1">
                          <a:latin typeface="Times New Roman"/>
                          <a:ea typeface="Times New Roman"/>
                        </a:rPr>
                      </a:br>
                      <a:r>
                        <a:rPr lang="ru-RU" sz="600" b="1" i="1">
                          <a:latin typeface="Times New Roman"/>
                          <a:ea typeface="Times New Roman"/>
                        </a:rPr>
                        <a:t>(по предметам профильной направленности)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Профиль/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профильные предметы образовательных организаций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/>
                          <a:ea typeface="Times New Roman"/>
                        </a:rPr>
                        <a:t>естественнонаучный, технический</a:t>
                      </a:r>
                      <a:endParaRPr lang="ru-RU" sz="700" b="1" dirty="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39% 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40% до 69%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70 %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latin typeface="Times New Roman"/>
                          <a:ea typeface="Times New Roman"/>
                        </a:rPr>
                        <a:t>социально-экономический, гуманитарный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59% 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60% до 79%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80%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/>
                          <a:ea typeface="Times New Roman"/>
                        </a:rPr>
                        <a:t>технология, музыка, ИЗО, физкультура</a:t>
                      </a:r>
                      <a:endParaRPr lang="ru-RU" sz="700" b="1" dirty="0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59% 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60% до 85%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86 %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35">
                <a:tc rowSpan="4">
                  <a:txBody>
                    <a:bodyPr/>
                    <a:lstStyle/>
                    <a:p>
                      <a:pPr algn="ctr"/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Для общеобразовательных школ, а также для образовательных организаций повышенного статуса по непрофильным предметам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Непрофильные предметы образовательных организаций повышенного статуса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latin typeface="Times New Roman"/>
                          <a:ea typeface="Times New Roman"/>
                        </a:rPr>
                        <a:t>предметы естественнонаучной, технической направленности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32%</a:t>
                      </a:r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700" b="1">
                          <a:latin typeface="Times New Roman"/>
                          <a:ea typeface="Times New Roman"/>
                        </a:rPr>
                        <a:t>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33%</a:t>
                      </a:r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700" b="1">
                          <a:latin typeface="Times New Roman"/>
                          <a:ea typeface="Times New Roman"/>
                        </a:rPr>
                        <a:t>до 55%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56 %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latin typeface="Times New Roman"/>
                          <a:ea typeface="Times New Roman"/>
                        </a:rPr>
                        <a:t>предметы социально-экономической, гуманитарной направленности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40% 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41% до 65%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66%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latin typeface="Times New Roman"/>
                          <a:ea typeface="Times New Roman"/>
                        </a:rPr>
                        <a:t>технология, музыка, ИЗО, физкультура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54% 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55% до 79%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80%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Общеобразовательные школы без профиля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32%</a:t>
                      </a:r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700" b="1">
                          <a:latin typeface="Times New Roman"/>
                          <a:ea typeface="Times New Roman"/>
                        </a:rPr>
                        <a:t>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33%</a:t>
                      </a:r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700" b="1">
                          <a:latin typeface="Times New Roman"/>
                          <a:ea typeface="Times New Roman"/>
                        </a:rPr>
                        <a:t>до 65%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66 %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72">
                <a:tc>
                  <a:txBody>
                    <a:bodyPr/>
                    <a:lstStyle/>
                    <a:p>
                      <a:pPr algn="ctr"/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Для общеобразовательных организаций с классами компенсирующего обучения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1">
                          <a:latin typeface="Times New Roman"/>
                          <a:ea typeface="Times New Roman"/>
                        </a:rPr>
                        <a:t>Без профиля</a:t>
                      </a:r>
                      <a:endParaRPr lang="ru-RU" sz="700" b="1">
                        <a:latin typeface="Times New Roman"/>
                        <a:ea typeface="Times New Roman"/>
                      </a:endParaRP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19% и ниже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latin typeface="Times New Roman"/>
                          <a:ea typeface="Times New Roman"/>
                        </a:rPr>
                        <a:t>от 20% до 29%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30% и выше</a:t>
                      </a:r>
                    </a:p>
                  </a:txBody>
                  <a:tcPr marL="46697" marR="46697" marT="46697" marB="466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171451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Вывод:  </a:t>
            </a:r>
            <a:r>
              <a:rPr lang="ru-RU" sz="1600" b="1" dirty="0" smtClean="0">
                <a:solidFill>
                  <a:srgbClr val="002060"/>
                </a:solidFill>
              </a:rPr>
              <a:t>71,78 % – высокий уровень качества знаний. </a:t>
            </a:r>
          </a:p>
          <a:p>
            <a:pPr algn="ctr">
              <a:buNone/>
            </a:pPr>
            <a:r>
              <a:rPr lang="ru-RU" sz="1600" dirty="0" smtClean="0"/>
              <a:t>В экспертном заключении записываем в графу </a:t>
            </a:r>
            <a:r>
              <a:rPr lang="ru-RU" sz="1600" b="1" dirty="0" smtClean="0"/>
              <a:t>«Высокий», </a:t>
            </a:r>
            <a:r>
              <a:rPr lang="ru-RU" sz="1600" dirty="0" smtClean="0"/>
              <a:t>что соответствует 100 баллам.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endParaRPr lang="ru-RU" sz="1100" b="1" dirty="0" smtClean="0"/>
          </a:p>
          <a:p>
            <a:pPr algn="ctr">
              <a:buNone/>
            </a:pPr>
            <a:r>
              <a:rPr lang="ru-RU" sz="1100" b="1" dirty="0" smtClean="0"/>
              <a:t>Экспертное заключение </a:t>
            </a: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на учителя основной и старшей ступени среднего полного общего образования </a:t>
            </a:r>
            <a:br>
              <a:rPr lang="ru-RU" sz="1100" dirty="0" smtClean="0"/>
            </a:br>
            <a:r>
              <a:rPr lang="ru-RU" sz="1100" dirty="0" smtClean="0"/>
              <a:t>с учетом результатов основного государственного экзамена (ОГЭ)</a:t>
            </a:r>
            <a:br>
              <a:rPr lang="ru-RU" sz="1100" dirty="0" smtClean="0"/>
            </a:br>
            <a:r>
              <a:rPr lang="ru-RU" sz="1100" dirty="0" smtClean="0"/>
              <a:t>и единого государственного экзамена (ЕГЭ)  </a:t>
            </a:r>
            <a:r>
              <a:rPr lang="ru-RU" sz="1100" i="1" dirty="0" smtClean="0"/>
              <a:t>(фрагмент)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951801"/>
          <a:ext cx="8429684" cy="3021245"/>
        </p:xfrm>
        <a:graphic>
          <a:graphicData uri="http://schemas.openxmlformats.org/drawingml/2006/table">
            <a:tbl>
              <a:tblPr/>
              <a:tblGrid>
                <a:gridCol w="428628"/>
                <a:gridCol w="1714512"/>
                <a:gridCol w="2286016"/>
                <a:gridCol w="1357322"/>
                <a:gridCol w="1571636"/>
                <a:gridCol w="1071570"/>
              </a:tblGrid>
              <a:tr h="82536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/>
                      </a:r>
                      <a:br>
                        <a:rPr lang="ru-RU" sz="1000" b="1" dirty="0">
                          <a:latin typeface="Times New Roman"/>
                          <a:ea typeface="Calibri"/>
                        </a:rPr>
                      </a:br>
                      <a:r>
                        <a:rPr lang="ru-RU" sz="1000" b="1" dirty="0" err="1"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Подтверждающие документы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</a:rPr>
                        <a:t>Количество баллов </a:t>
                      </a:r>
                      <a:endParaRPr lang="ru-RU" sz="105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</a:rPr>
                        <a:t>(баллы не суммируются)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50-100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70-120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07"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11.1.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Результаты освоения обучающимися образовательных программ по итогам мониторингов, проводимых организацией  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</a:rPr>
                        <a:t>(качество знаний с учетом статуса образовательной организации -  см. Приложение 1)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</a:rPr>
                        <a:t>Диаграммы, графики и др. документы, отражающие результаты освоения обучающимися образовательных программ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Уровень освоения обучающимися </a:t>
                      </a:r>
                      <a:br>
                        <a:rPr lang="ru-RU" sz="1000">
                          <a:latin typeface="Times New Roman"/>
                          <a:ea typeface="Calibri"/>
                        </a:rPr>
                      </a:br>
                      <a:r>
                        <a:rPr lang="ru-RU" sz="1000">
                          <a:latin typeface="Times New Roman"/>
                          <a:ea typeface="Calibri"/>
                        </a:rPr>
                        <a:t>образовательных программ</a:t>
                      </a: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2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Низкий</a:t>
                      </a: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Сре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дний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 </a:t>
                      </a:r>
                      <a:br>
                        <a:rPr lang="ru-RU" sz="1000" dirty="0">
                          <a:latin typeface="Times New Roman"/>
                          <a:ea typeface="Calibri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</a:rPr>
                        <a:t>50б.</a:t>
                      </a: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Высокий </a:t>
                      </a:r>
                      <a:br>
                        <a:rPr lang="ru-RU" sz="1000" dirty="0">
                          <a:latin typeface="Times New Roman"/>
                          <a:ea typeface="Calibri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</a:rPr>
                        <a:t>100б.</a:t>
                      </a: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0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971544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Динамика качества знаний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строится на основании данных таблицы 2  «Определение среднего качества знаний» </a:t>
            </a:r>
            <a:endParaRPr lang="ru-RU" sz="1600" dirty="0">
              <a:cs typeface="Times New Roman" pitchFamily="18" charset="0"/>
            </a:endParaRP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428728" y="2500306"/>
          <a:ext cx="5695950" cy="2390775"/>
        </p:xfrm>
        <a:graphic>
          <a:graphicData uri="http://schemas.openxmlformats.org/presentationml/2006/ole">
            <p:oleObj spid="_x0000_s69633" name="Диаграмма" r:id="rId3" imgW="5676908" imgH="2390850" progId="MSGraph.Chart.8">
              <p:embed/>
            </p:oleObj>
          </a:graphicData>
        </a:graphic>
      </p:graphicFrame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143636" y="4572008"/>
            <a:ext cx="135255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714348" y="2428868"/>
            <a:ext cx="80962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5720" y="4714884"/>
            <a:ext cx="831872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Рис. 1  Динамика качества знаний обучающихся </a:t>
            </a:r>
            <a:endParaRPr kumimoji="0" lang="ru-RU" sz="7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межаттестационный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период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86766" cy="178595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динамика качества знаний за последние 2-3 года позитивная.</a:t>
            </a:r>
          </a:p>
          <a:p>
            <a:pPr>
              <a:buNone/>
            </a:pPr>
            <a:r>
              <a:rPr lang="ru-RU" sz="1800" dirty="0" smtClean="0"/>
              <a:t>	В экспертном заключении записываем в графу «Положительная динамика результатов», что соответствует 70 баллам 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ЭКСПЕРТНОЕ ЗАКЛЮЧЕНИЕ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на учителя основной и старшей ступени среднего полного общего образования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с учетом результатов основного государственного экзамена (ОГЭ) 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и единого государственного экзамена (ЕГЭ)(фрагмент)</a:t>
            </a:r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5" y="2928934"/>
          <a:ext cx="7572426" cy="3012142"/>
        </p:xfrm>
        <a:graphic>
          <a:graphicData uri="http://schemas.openxmlformats.org/drawingml/2006/table">
            <a:tbl>
              <a:tblPr/>
              <a:tblGrid>
                <a:gridCol w="857255"/>
                <a:gridCol w="2117289"/>
                <a:gridCol w="1247630"/>
                <a:gridCol w="1055374"/>
                <a:gridCol w="1147439"/>
                <a:gridCol w="1147439"/>
              </a:tblGrid>
              <a:tr h="258184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№ </a:t>
                      </a:r>
                      <a:br>
                        <a:rPr lang="ru-RU" sz="11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</a:br>
                      <a:r>
                        <a:rPr lang="ru-RU" sz="1100" b="1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п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/</a:t>
                      </a:r>
                      <a:r>
                        <a:rPr lang="ru-RU" sz="1100" b="1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п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Показатели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Подтверждающие документы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Количество баллов </a:t>
                      </a:r>
                      <a:endParaRPr lang="ru-RU" sz="130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(баллы не суммируются)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0</a:t>
                      </a:r>
                      <a:endParaRPr lang="ru-RU" sz="130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50-100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70-120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5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Calibri"/>
                        </a:rPr>
                        <a:t>1.2.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Calibri"/>
                        </a:rPr>
                        <a:t>Динамика результатов освоения обучающимися образовательных программ по итогам мониторингов, проводимых организацией </a:t>
                      </a:r>
                      <a:br>
                        <a:rPr lang="ru-RU" sz="1100" dirty="0">
                          <a:latin typeface="Arial Black" pitchFamily="34" charset="0"/>
                          <a:ea typeface="Calibri"/>
                        </a:rPr>
                      </a:br>
                      <a:r>
                        <a:rPr lang="ru-RU" sz="1100" i="1" dirty="0">
                          <a:latin typeface="Arial Black" pitchFamily="34" charset="0"/>
                          <a:ea typeface="Calibri"/>
                        </a:rPr>
                        <a:t>(см. Приложение 1)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Arial Black" pitchFamily="34" charset="0"/>
                          <a:ea typeface="Calibri"/>
                        </a:rPr>
                        <a:t>Диаграммы, графики и др. документы, отражающие динамику результатов освоения обучающимися образовательных программ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 Black" pitchFamily="34" charset="0"/>
                          <a:ea typeface="Calibri"/>
                        </a:rPr>
                        <a:t/>
                      </a:r>
                      <a:br>
                        <a:rPr lang="ru-RU" sz="900" dirty="0">
                          <a:latin typeface="Arial Black" pitchFamily="34" charset="0"/>
                          <a:ea typeface="Calibri"/>
                        </a:rPr>
                      </a:br>
                      <a:r>
                        <a:rPr lang="ru-RU" sz="900" dirty="0">
                          <a:latin typeface="Arial Black" pitchFamily="34" charset="0"/>
                          <a:ea typeface="Calibri"/>
                        </a:rPr>
                        <a:t>Отрицательная динамика результатов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 Black" pitchFamily="34" charset="0"/>
                          <a:ea typeface="Calibri"/>
                        </a:rPr>
                        <a:t>Стабильные результаты 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 Black" pitchFamily="34" charset="0"/>
                        <a:ea typeface="Calibri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 Black" pitchFamily="34" charset="0"/>
                          <a:ea typeface="Calibri"/>
                        </a:rPr>
                        <a:t>Положительная динамика результатов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Arial Black" pitchFamily="34" charset="0"/>
                          <a:ea typeface="Calibri"/>
                        </a:rPr>
                        <a:t>стабильные - 50б.</a:t>
                      </a:r>
                      <a:br>
                        <a:rPr lang="ru-RU" sz="800" i="1" dirty="0">
                          <a:latin typeface="Arial Black" pitchFamily="34" charset="0"/>
                          <a:ea typeface="Calibri"/>
                        </a:rPr>
                      </a:br>
                      <a:r>
                        <a:rPr lang="ru-RU" sz="800" i="1" dirty="0">
                          <a:latin typeface="Arial Black" pitchFamily="34" charset="0"/>
                          <a:ea typeface="Calibri"/>
                        </a:rPr>
                        <a:t>стабильно высокие - 100б.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Arial Black" pitchFamily="34" charset="0"/>
                          <a:ea typeface="Calibri"/>
                        </a:rPr>
                        <a:t>2-3 года - 70б.</a:t>
                      </a:r>
                      <a:br>
                        <a:rPr lang="ru-RU" sz="800" i="1" dirty="0">
                          <a:latin typeface="Arial Black" pitchFamily="34" charset="0"/>
                          <a:ea typeface="Calibri"/>
                        </a:rPr>
                      </a:br>
                      <a:r>
                        <a:rPr lang="ru-RU" sz="800" i="1" dirty="0">
                          <a:latin typeface="Arial Black" pitchFamily="34" charset="0"/>
                          <a:ea typeface="Calibri"/>
                        </a:rPr>
                        <a:t>4 года и более - 120б.</a:t>
                      </a:r>
                      <a:endParaRPr lang="ru-RU" sz="1300" dirty="0">
                        <a:latin typeface="Arial Black" pitchFamily="34" charset="0"/>
                        <a:ea typeface="Calibri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 Black" pitchFamily="34" charset="0"/>
                          <a:ea typeface="Calibri"/>
                        </a:rPr>
                        <a:t> </a:t>
                      </a: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 Black" pitchFamily="34" charset="0"/>
                          <a:ea typeface="Calibri"/>
                        </a:rPr>
                        <a:t> 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70</a:t>
                      </a:r>
                    </a:p>
                  </a:txBody>
                  <a:tcPr marL="64546" marR="6454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 наличии положительных результатов </a:t>
            </a:r>
            <a:r>
              <a:rPr lang="ru-RU" sz="2800" b="1" dirty="0" smtClean="0"/>
              <a:t>освоения обучающимися образовательных программ по итогам мониторингов качества знаний, проводимых организацией</a:t>
            </a:r>
            <a:r>
              <a:rPr lang="ru-RU" sz="2800" b="1" dirty="0" smtClean="0">
                <a:solidFill>
                  <a:srgbClr val="C00000"/>
                </a:solidFill>
              </a:rPr>
              <a:t> в течение 4-х лет </a:t>
            </a:r>
            <a:r>
              <a:rPr lang="ru-RU" sz="2800" b="1" dirty="0" smtClean="0"/>
              <a:t>и более педагог получает </a:t>
            </a:r>
            <a:r>
              <a:rPr lang="ru-RU" sz="2800" b="1" dirty="0" smtClean="0">
                <a:solidFill>
                  <a:srgbClr val="C00000"/>
                </a:solidFill>
              </a:rPr>
              <a:t>120 баллов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98383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Для подтверждения результатов рекомендуется: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приложить исходный </a:t>
            </a:r>
            <a:r>
              <a:rPr lang="ru-RU" sz="2800" b="1" dirty="0"/>
              <a:t>материал, который был использован для получения конечных результатов, представленных в приложении к экспертному заключению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например,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для школ это могут быть копии страниц «Сводная ведомость успеваемости» классного журнала либо выписка годовых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оценок и др.)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dirty="0"/>
              <a:t>п</a:t>
            </a:r>
            <a:r>
              <a:rPr lang="ru-RU" sz="2800" b="1" dirty="0" smtClean="0"/>
              <a:t>редставить </a:t>
            </a:r>
            <a:r>
              <a:rPr lang="ru-RU" sz="2800" b="1" dirty="0" err="1" smtClean="0"/>
              <a:t>диагностико</a:t>
            </a:r>
            <a:r>
              <a:rPr lang="ru-RU" sz="2800" b="1" dirty="0" smtClean="0"/>
              <a:t>-аналитический, статистический </a:t>
            </a:r>
            <a:r>
              <a:rPr lang="ru-RU" sz="2800" b="1" dirty="0"/>
              <a:t>материал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(отчеты по годам по качеству знаний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и др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302134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37155"/>
            <a:ext cx="76328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Условия представления материалов</a:t>
            </a:r>
          </a:p>
          <a:p>
            <a:pPr algn="ctr"/>
            <a:endParaRPr lang="ru-RU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Результаты должны быть:</a:t>
            </a: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</a:rPr>
              <a:t>наглядными, то есть представлены в виде таблиц, графиков, диаграмм, схем и т.д.</a:t>
            </a: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</a:rPr>
              <a:t>иметь пояснительные надписи 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опровождаться краткой разъяснительной информацией</a:t>
            </a:r>
          </a:p>
          <a:p>
            <a:pPr marL="800100" lvl="1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</a:rPr>
              <a:t>заверены администрацией ОУ</a:t>
            </a:r>
          </a:p>
          <a:p>
            <a:pPr lvl="1">
              <a:spcAft>
                <a:spcPts val="1200"/>
              </a:spcAft>
            </a:pPr>
            <a:r>
              <a:rPr lang="ru-RU" sz="2000" i="1" dirty="0" smtClean="0">
                <a:latin typeface="Calibri" panose="020F0502020204030204" pitchFamily="34" charset="0"/>
              </a:rPr>
              <a:t>    	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кроме оригиналов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052319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 итоговой аттестации в форме ОГЭ/ЕГЭ </a:t>
            </a:r>
            <a:r>
              <a:rPr lang="ru-RU" sz="2400" b="1" dirty="0" smtClean="0">
                <a:solidFill>
                  <a:srgbClr val="002060"/>
                </a:solidFill>
              </a:rPr>
              <a:t>представляются в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2400" b="1" dirty="0" smtClean="0">
                <a:solidFill>
                  <a:srgbClr val="002060"/>
                </a:solidFill>
              </a:rPr>
              <a:t> в сравнении со </a:t>
            </a:r>
            <a:r>
              <a:rPr lang="ru-RU" sz="2400" b="1" dirty="0" err="1" smtClean="0">
                <a:solidFill>
                  <a:srgbClr val="002060"/>
                </a:solidFill>
              </a:rPr>
              <a:t>среднерегиональными</a:t>
            </a:r>
            <a:r>
              <a:rPr lang="ru-RU" sz="2400" b="1" dirty="0" smtClean="0">
                <a:solidFill>
                  <a:srgbClr val="002060"/>
                </a:solidFill>
              </a:rPr>
              <a:t> данными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межаттестационный</a:t>
            </a:r>
            <a:r>
              <a:rPr lang="ru-RU" sz="2400" b="1" dirty="0" smtClean="0">
                <a:solidFill>
                  <a:srgbClr val="002060"/>
                </a:solidFill>
              </a:rPr>
              <a:t> период. При сравнении результатов ОГЭ/ЕГЭ (учителя) со </a:t>
            </a:r>
            <a:r>
              <a:rPr lang="ru-RU" sz="2400" b="1" dirty="0" err="1" smtClean="0">
                <a:solidFill>
                  <a:srgbClr val="002060"/>
                </a:solidFill>
              </a:rPr>
              <a:t>среднерегиональными</a:t>
            </a:r>
            <a:r>
              <a:rPr lang="ru-RU" sz="2400" b="1" dirty="0" smtClean="0">
                <a:solidFill>
                  <a:srgbClr val="002060"/>
                </a:solidFill>
              </a:rPr>
              <a:t> результатами можно воспользоваться аналитическим отчетом о региональных результатах ОГЭ/ЕГЭ на сайте РЦОИ Московской области </a:t>
            </a:r>
            <a:r>
              <a:rPr lang="ru-RU" sz="2400" b="1" u="sng" dirty="0" smtClean="0">
                <a:solidFill>
                  <a:srgbClr val="002060"/>
                </a:solidFill>
                <a:hlinkClick r:id="rId2"/>
              </a:rPr>
              <a:t>http://rcoi.net/statistika-i-analitika</a:t>
            </a:r>
            <a:r>
              <a:rPr lang="ru-RU" sz="2400" b="1" dirty="0" smtClean="0">
                <a:solidFill>
                  <a:srgbClr val="002060"/>
                </a:solidFill>
              </a:rPr>
              <a:t>. Данная информация также имеется в муниципальных образованиях</a:t>
            </a:r>
            <a:endParaRPr lang="ru-RU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1268760"/>
            <a:ext cx="8784976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РАЗДЕЛ 3.</a:t>
            </a:r>
          </a:p>
          <a:p>
            <a:pPr marL="0" indent="0" algn="ctr">
              <a:buNone/>
            </a:pPr>
            <a:r>
              <a:rPr lang="ru-RU" b="1" dirty="0"/>
              <a:t>ПРОДУКТИВНОСТЬ ДЕЯТЕЛЬНОСТИ ПЕДАГОГА </a:t>
            </a:r>
          </a:p>
          <a:p>
            <a:pPr marL="0" indent="0" algn="ctr">
              <a:buNone/>
            </a:pPr>
            <a:r>
              <a:rPr lang="ru-RU" b="1" dirty="0"/>
              <a:t>ПО РАЗВИТИЮ УЧАЩИХСЯ</a:t>
            </a:r>
          </a:p>
        </p:txBody>
      </p:sp>
      <p:pic>
        <p:nvPicPr>
          <p:cNvPr id="10248" name="Picture 8" descr="http://gsvg.ucoz.ru/_ld/2/29687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464496" cy="2963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repetitoronline.com/wp-content/uploads/2012/05/learning-languages-online-1024x8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3301" y1="79001" x2="83301" y2="79001"/>
                        <a14:foregroundMark x1="40723" y1="9875" x2="40723" y2="9875"/>
                        <a14:foregroundMark x1="20703" y1="7946" x2="56836" y2="18388"/>
                        <a14:foregroundMark x1="29199" y1="6356" x2="29199" y2="6356"/>
                        <a14:foregroundMark x1="82520" y1="90806" x2="82520" y2="90806"/>
                        <a14:foregroundMark x1="84961" y1="74234" x2="84961" y2="74234"/>
                        <a14:foregroundMark x1="53516" y1="48922" x2="53516" y2="48922"/>
                        <a14:foregroundMark x1="63867" y1="44154" x2="37988" y2="56527"/>
                        <a14:foregroundMark x1="62305" y1="14869" x2="62305" y2="14869"/>
                        <a14:foregroundMark x1="36328" y1="5675" x2="36328" y2="5675"/>
                        <a14:foregroundMark x1="91211" y1="79001" x2="91211" y2="79001"/>
                        <a14:foregroundMark x1="84668" y1="72985" x2="84668" y2="72985"/>
                        <a14:foregroundMark x1="79785" y1="56867" x2="79785" y2="56867"/>
                        <a14:foregroundMark x1="74023" y1="53008" x2="74023" y2="53008"/>
                        <a14:foregroundMark x1="66406" y1="50170" x2="66406" y2="50170"/>
                        <a14:foregroundMark x1="65527" y1="52100" x2="65527" y2="52100"/>
                        <a14:foregroundMark x1="65039" y1="49489" x2="65039" y2="49489"/>
                        <a14:foregroundMark x1="84375" y1="68218" x2="84375" y2="68218"/>
                        <a14:foregroundMark x1="26172" y1="55846" x2="26172" y2="55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9763"/>
            <a:ext cx="2950282" cy="2538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496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4724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ПОРТФОЛИО</a:t>
            </a:r>
          </a:p>
          <a:p>
            <a:pPr marL="0" indent="0" algn="just">
              <a:buNone/>
            </a:pPr>
            <a:r>
              <a:rPr lang="ru-RU" sz="2000" b="1" dirty="0" smtClean="0"/>
              <a:t>             </a:t>
            </a:r>
            <a:r>
              <a:rPr lang="ru-RU" sz="2200" b="1" dirty="0" smtClean="0"/>
              <a:t>Портфолио </a:t>
            </a:r>
            <a:r>
              <a:rPr lang="ru-RU" sz="2200" b="1" dirty="0"/>
              <a:t>позволяет учитывать результаты, достигнутые педагогом в разнообразных видах деятельности: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учебной, творческой, методической, исследовательской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marL="0" indent="0" algn="just">
              <a:buNone/>
            </a:pPr>
            <a:r>
              <a:rPr lang="ru-RU" sz="2200" b="1" dirty="0" smtClean="0"/>
              <a:t>           </a:t>
            </a:r>
            <a:r>
              <a:rPr lang="ru-RU" sz="2200" b="1" dirty="0" smtClean="0">
                <a:solidFill>
                  <a:srgbClr val="C00000"/>
                </a:solidFill>
              </a:rPr>
              <a:t>В </a:t>
            </a:r>
            <a:r>
              <a:rPr lang="ru-RU" sz="2200" b="1" dirty="0">
                <a:solidFill>
                  <a:srgbClr val="C00000"/>
                </a:solidFill>
              </a:rPr>
              <a:t>контексте аттестации портфолио </a:t>
            </a:r>
            <a:r>
              <a:rPr lang="ru-RU" sz="2200" b="1" dirty="0"/>
              <a:t>понимается как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совокупность материалов и документов</a:t>
            </a:r>
            <a:r>
              <a:rPr lang="ru-RU" sz="2200" b="1" dirty="0"/>
              <a:t>, отражающих индивидуальные профессиональные достижения работника сферы образования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межаттестационный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период</a:t>
            </a:r>
            <a:r>
              <a:rPr lang="ru-RU" sz="2200" b="1" dirty="0"/>
              <a:t>, позволяющих объективно оценить уровень его компетентности, личностного и профессионального роста.</a:t>
            </a:r>
          </a:p>
        </p:txBody>
      </p:sp>
    </p:spTree>
    <p:extLst>
      <p:ext uri="{BB962C8B-B14F-4D97-AF65-F5344CB8AC3E}">
        <p14:creationId xmlns="" xmlns:p14="http://schemas.microsoft.com/office/powerpoint/2010/main" val="40193162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7992888" cy="194421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/>
              <a:t>В данном разделе размещается информация, подтверждающая эффективность деятельности педагога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 выявлению и развитию способностей обучающихся </a:t>
            </a:r>
            <a:r>
              <a:rPr lang="ru-RU" sz="2400" b="1" dirty="0" smtClean="0"/>
              <a:t>к научной (интеллектуальной), творческой, физкультурно-спортивной деятельности.</a:t>
            </a:r>
          </a:p>
        </p:txBody>
      </p:sp>
      <p:pic>
        <p:nvPicPr>
          <p:cNvPr id="12290" name="Picture 2" descr="Шуточная спортивная олимпиада для младших школьник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662686" cy="2577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339752" y="3429000"/>
            <a:ext cx="936104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Результаты участия обучающихся/воспитанников в мероприятиях, имеющих конкурсный характер: олимпиадах, конкурсах, турнирах, выставках и т.д.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just"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Победа</a:t>
            </a:r>
            <a:r>
              <a:rPr lang="ru-RU" sz="2400" b="1" dirty="0" smtClean="0"/>
              <a:t> или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призовое место </a:t>
            </a:r>
            <a:r>
              <a:rPr lang="ru-RU" sz="2400" b="1" dirty="0"/>
              <a:t>должны быть подтверждены оригиналами дипломов, грамот либо их заверенными копиями. Могут быть также представлены выписки из приказов. </a:t>
            </a:r>
          </a:p>
          <a:p>
            <a:pPr marL="0" indent="0" algn="just">
              <a:buNone/>
            </a:pPr>
            <a:r>
              <a:rPr lang="ru-RU" sz="2400" b="1" dirty="0" smtClean="0"/>
              <a:t>	В случае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участия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(не занял никакого места) достаточно представления справки либо выписки из </a:t>
            </a:r>
            <a:r>
              <a:rPr lang="ru-RU" sz="2400" b="1" dirty="0" smtClean="0"/>
              <a:t>приказа.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42856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Учет результатов участия обучающихся в предметных олимпиадах и конкурсах</a:t>
            </a:r>
            <a:r>
              <a:rPr lang="ru-RU" sz="1800" b="1" dirty="0" smtClean="0">
                <a:solidFill>
                  <a:srgbClr val="C00000"/>
                </a:solidFill>
              </a:rPr>
              <a:t>, турнирах и др. осуществляется дифференцированно</a:t>
            </a: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Наибольшим количеством баллов оценивается участие детей </a:t>
            </a: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/>
              <a:t>в ежегодно </a:t>
            </a:r>
            <a:r>
              <a:rPr lang="ru-RU" sz="1800" b="1" i="1" u="sng" dirty="0" smtClean="0"/>
              <a:t>утверждаемых</a:t>
            </a:r>
            <a:r>
              <a:rPr lang="ru-RU" sz="1800" dirty="0" smtClean="0"/>
              <a:t> </a:t>
            </a:r>
            <a:r>
              <a:rPr lang="ru-RU" sz="1800" dirty="0" err="1" smtClean="0"/>
              <a:t>Минобрнауки</a:t>
            </a:r>
            <a:r>
              <a:rPr lang="ru-RU" sz="1800" dirty="0" smtClean="0"/>
              <a:t> РФ </a:t>
            </a:r>
            <a:r>
              <a:rPr lang="ru-RU" sz="1800" b="1" dirty="0" smtClean="0"/>
              <a:t>олимпиадах</a:t>
            </a:r>
            <a:r>
              <a:rPr lang="ru-RU" sz="1200" b="1" dirty="0" smtClean="0"/>
              <a:t> </a:t>
            </a:r>
            <a:r>
              <a:rPr lang="ru-RU" sz="1200" dirty="0" smtClean="0">
                <a:hlinkClick r:id="rId2"/>
              </a:rPr>
              <a:t>HTTP://WWW.RSR-OLYMP.RU/</a:t>
            </a:r>
            <a:r>
              <a:rPr lang="ru-RU" sz="1200" dirty="0" smtClean="0"/>
              <a:t> </a:t>
            </a:r>
          </a:p>
          <a:p>
            <a:pPr lvl="0">
              <a:spcAft>
                <a:spcPts val="1200"/>
              </a:spcAft>
            </a:pPr>
            <a:r>
              <a:rPr lang="ru-RU" sz="1600" dirty="0" smtClean="0"/>
              <a:t> (Приказ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 от 30 декабря 2013 г. N 1421 г. Москва "Об утверждении Перечня олимпиад школьников на 2013/14 учебный год»)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а также в олимпиадах и конкурсах</a:t>
            </a:r>
            <a:r>
              <a:rPr lang="ru-RU" sz="1800" dirty="0" smtClean="0"/>
              <a:t>,</a:t>
            </a:r>
            <a:r>
              <a:rPr lang="ru-RU" sz="1800" u="sng" dirty="0" smtClean="0"/>
              <a:t> </a:t>
            </a:r>
            <a:r>
              <a:rPr lang="ru-RU" sz="1800" b="1" i="1" u="sng" dirty="0" smtClean="0"/>
              <a:t>рекомендуемых</a:t>
            </a:r>
            <a:r>
              <a:rPr lang="ru-RU" sz="1800" b="1" i="1" dirty="0" smtClean="0"/>
              <a:t>:</a:t>
            </a:r>
            <a:r>
              <a:rPr lang="ru-RU" sz="1800" dirty="0" smtClean="0"/>
              <a:t> </a:t>
            </a:r>
          </a:p>
          <a:p>
            <a:pPr lvl="0"/>
            <a:r>
              <a:rPr lang="ru-RU" sz="1600" dirty="0" err="1" smtClean="0"/>
              <a:t>Минобрнауки</a:t>
            </a:r>
            <a:r>
              <a:rPr lang="ru-RU" sz="1600" dirty="0" smtClean="0"/>
              <a:t> РФ (Приказ от 13 декабря 2013 г. № 1345 «Об утверждении перечня олимпиад и иных конкурсных мероприятий»);</a:t>
            </a:r>
          </a:p>
          <a:p>
            <a:pPr lvl="0"/>
            <a:r>
              <a:rPr lang="ru-RU" sz="1600" dirty="0" smtClean="0"/>
              <a:t> Министерством образования Московской области (Приказ от 18.02.2014 г. № 643 «Об утверждении Перечня олимпиад и иных конкурсных мероприятий, по итогам которых присуждается именная стипендия Губернатора Московской области для детей и подростков, проявивших выдающиеся способности в области науки, искусства и спорта, на 2014 год»)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8086772" cy="4371254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 bwMode="auto">
          <a:xfrm rot="14795776">
            <a:off x="616192" y="3051124"/>
            <a:ext cx="1214446" cy="12065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142984"/>
            <a:ext cx="5572164" cy="614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2285992"/>
          <a:ext cx="6597371" cy="2645375"/>
        </p:xfrm>
        <a:graphic>
          <a:graphicData uri="http://schemas.openxmlformats.org/drawingml/2006/table">
            <a:tbl>
              <a:tblPr/>
              <a:tblGrid>
                <a:gridCol w="347228"/>
                <a:gridCol w="1736151"/>
                <a:gridCol w="115743"/>
                <a:gridCol w="115743"/>
                <a:gridCol w="115743"/>
                <a:gridCol w="115743"/>
                <a:gridCol w="115743"/>
                <a:gridCol w="694461"/>
                <a:gridCol w="810204"/>
                <a:gridCol w="810204"/>
                <a:gridCol w="810204"/>
                <a:gridCol w="810204"/>
              </a:tblGrid>
              <a:tr h="1587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№ </a:t>
                      </a:r>
                      <a:br>
                        <a:rPr lang="ru-RU" sz="900" b="1" i="0" u="none" strike="noStrike" dirty="0">
                          <a:latin typeface="Times New Roman"/>
                        </a:rPr>
                      </a:br>
                      <a:r>
                        <a:rPr lang="ru-RU" sz="9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latin typeface="Times New Roman"/>
                        </a:rPr>
                        <a:t>п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latin typeface="Times New Roman"/>
                        </a:rPr>
                        <a:t>Количество баллов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(баллы суммируются)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latin typeface="Times New Roman"/>
                        </a:rPr>
                        <a:t>10-30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20-50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30-100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70-170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100-200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04">
                <a:tc rowSpan="8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latin typeface="Times New Roman"/>
                        </a:rPr>
                        <a:t>Результаты внеурочной деятельности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обучающихся 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(по предмету):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Конкурсы, рекомендуемые </a:t>
                      </a:r>
                      <a:r>
                        <a:rPr lang="ru-RU" sz="9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Минобрнауки</a:t>
                      </a:r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РФ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Не </a:t>
                      </a:r>
                      <a:br>
                        <a:rPr lang="ru-RU" sz="900" b="1" i="0" u="none" strike="noStrike">
                          <a:latin typeface="Times New Roman"/>
                        </a:rPr>
                      </a:br>
                      <a:r>
                        <a:rPr lang="ru-RU" sz="900" b="1" i="0" u="none" strike="noStrike">
                          <a:latin typeface="Times New Roman"/>
                        </a:rPr>
                        <a:t>участвует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Уровень обр.орг.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Муницип. уровень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err="1">
                          <a:latin typeface="Times New Roman"/>
                        </a:rPr>
                        <a:t>Региональн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. уровень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err="1">
                          <a:latin typeface="Times New Roman"/>
                        </a:rPr>
                        <a:t>Федеральн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. уровень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err="1">
                          <a:latin typeface="Times New Roman"/>
                        </a:rPr>
                        <a:t>Международ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. уровень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latin typeface="Times New Roman"/>
                        </a:rPr>
                        <a:t>победитель / призер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latin typeface="Times New Roman"/>
                        </a:rPr>
                        <a:t>победитель / призер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latin typeface="Times New Roman"/>
                        </a:rPr>
                        <a:t>победитель / призер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latin typeface="Times New Roman"/>
                        </a:rPr>
                        <a:t>победитель / призер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latin typeface="Times New Roman"/>
                        </a:rPr>
                        <a:t>победитель / призер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latin typeface="Times New Roman"/>
                        </a:rPr>
                        <a:t> -     конкурсы,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r>
                        <a:rPr lang="ru-RU" sz="900" b="1" i="1" u="none" strike="noStrike">
                          <a:latin typeface="Times New Roman"/>
                        </a:rPr>
                        <a:t> -     турниры, 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r>
                        <a:rPr lang="ru-RU" sz="900" b="1" i="1" u="none" strike="noStrike">
                          <a:latin typeface="Times New Roman"/>
                        </a:rPr>
                        <a:t> -     выставки и др.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r>
                        <a:rPr lang="ru-RU" sz="900" b="1" i="1" u="none" strike="noStrike">
                          <a:latin typeface="Times New Roman"/>
                        </a:rPr>
                        <a:t>(см.  Приложение  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1-5 чел.- 20б.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r>
                        <a:rPr lang="ru-RU" sz="900" b="1" i="1" u="none" strike="noStrike">
                          <a:latin typeface="Times New Roman"/>
                        </a:rPr>
                        <a:t>6 и более -  30б.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endParaRPr lang="ru-RU" sz="900" b="1" i="1" u="none" strike="noStrike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latin typeface="Times New Roman"/>
                        </a:rPr>
                        <a:t>1-2 чел. - 30б.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r>
                        <a:rPr lang="ru-RU" sz="900" b="1" i="1" u="none" strike="noStrike" dirty="0">
                          <a:latin typeface="Times New Roman"/>
                        </a:rPr>
                        <a:t>3-7 чел. - 40 б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r>
                        <a:rPr lang="ru-RU" sz="900" b="1" i="1" u="none" strike="noStrike" dirty="0">
                          <a:latin typeface="Times New Roman"/>
                        </a:rPr>
                        <a:t>8 и более -  50б.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endParaRPr lang="ru-RU" sz="900" b="1" i="1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1-2 чел. - 50б.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r>
                        <a:rPr lang="ru-RU" sz="900" b="1" i="1" u="none" strike="noStrike">
                          <a:latin typeface="Times New Roman"/>
                        </a:rPr>
                        <a:t>3-7 чел - 70б.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r>
                        <a:rPr lang="ru-RU" sz="900" b="1" i="1" u="none" strike="noStrike">
                          <a:latin typeface="Times New Roman"/>
                        </a:rPr>
                        <a:t> 8 и более  -  100б.</a:t>
                      </a:r>
                      <a:br>
                        <a:rPr lang="ru-RU" sz="900" b="1" i="1" u="none" strike="noStrike">
                          <a:latin typeface="Times New Roman"/>
                        </a:rPr>
                      </a:br>
                      <a:endParaRPr lang="ru-RU" sz="900" b="1" i="1" u="none" strike="noStrike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latin typeface="Times New Roman"/>
                        </a:rPr>
                        <a:t>1-2 чел. - 100б.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r>
                        <a:rPr lang="ru-RU" sz="900" b="1" i="1" u="none" strike="noStrike" dirty="0">
                          <a:latin typeface="Times New Roman"/>
                        </a:rPr>
                        <a:t>3-5 чел. - 130б.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r>
                        <a:rPr lang="ru-RU" sz="900" b="1" i="1" u="none" strike="noStrike" dirty="0">
                          <a:latin typeface="Times New Roman"/>
                        </a:rPr>
                        <a:t>6-7 чел. - 150б.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r>
                        <a:rPr lang="ru-RU" sz="900" b="1" i="1" u="none" strike="noStrike" dirty="0">
                          <a:latin typeface="Times New Roman"/>
                        </a:rPr>
                        <a:t>8 и более -  170б.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latin typeface="Times New Roman"/>
                        </a:rPr>
                        <a:t>1 чел. - 170б.</a:t>
                      </a:r>
                      <a:br>
                        <a:rPr lang="ru-RU" sz="900" b="1" i="1" u="none" strike="noStrike" dirty="0">
                          <a:latin typeface="Times New Roman"/>
                        </a:rPr>
                      </a:br>
                      <a:r>
                        <a:rPr lang="ru-RU" sz="900" b="1" i="1" u="none" strike="noStrike" dirty="0">
                          <a:latin typeface="Times New Roman"/>
                        </a:rPr>
                        <a:t>2 и более - 200б.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latin typeface="Times New Roman"/>
                        </a:rPr>
                        <a:t>Примечание:    Конкурсы оцениваются в соответствии с перечнем, рекомендуемым Минобрнауки РФ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Участие-10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Участие - 20б.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Участие - 30б.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latin typeface="Times New Roman"/>
                        </a:rPr>
                        <a:t>Участие - 70б.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latin typeface="Times New Roman"/>
                        </a:rPr>
                        <a:t>Участие -100б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14546" y="1357298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Экспертное заключение</a:t>
            </a:r>
          </a:p>
          <a:p>
            <a:pPr algn="ctr"/>
            <a:r>
              <a:rPr lang="ru-RU" sz="1600" dirty="0" smtClean="0"/>
              <a:t> на учителя начальной школы </a:t>
            </a:r>
            <a:r>
              <a:rPr lang="ru-RU" sz="1200" i="1" dirty="0" smtClean="0"/>
              <a:t>(фрагмент )</a:t>
            </a:r>
            <a:endParaRPr lang="ru-RU" sz="1200" i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7544" y="1340768"/>
            <a:ext cx="8208912" cy="1440160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2000" dirty="0" smtClean="0"/>
              <a:t>Результаты научно-исследовательской, проектной деятельности обучающихся (по предмету): научно-практические конференции, семинары и др. могут быть подтверждены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3068960"/>
            <a:ext cx="2448272" cy="3240360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Грамотами,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дипломами, </a:t>
            </a:r>
            <a:r>
              <a:rPr lang="ru-RU" dirty="0" smtClean="0"/>
              <a:t>с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ертификатами, свидетельствами, удостоверениями, справками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(выдаются организациями, проводящими мероприятие)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63888" y="3068959"/>
            <a:ext cx="2376264" cy="3240361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Программами </a:t>
            </a:r>
            <a:r>
              <a:rPr lang="ru-RU" dirty="0"/>
              <a:t>мероприятий с указанием  Ф.И.О. обучающихся, темы выступления, места и даты проведения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44208" y="3070254"/>
            <a:ext cx="2232248" cy="3239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Приказами</a:t>
            </a:r>
            <a:r>
              <a:rPr lang="ru-RU" dirty="0"/>
              <a:t>, копиями приказов </a:t>
            </a: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либо </a:t>
            </a:r>
            <a:r>
              <a:rPr lang="ru-RU" dirty="0"/>
              <a:t>выписками из них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</a:rPr>
              <a:t>(выдаются организациями, направляющими на мероприятия)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532228" y="2782223"/>
            <a:ext cx="288032" cy="2880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7380312" y="2779574"/>
            <a:ext cx="288032" cy="2893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545934" y="2779633"/>
            <a:ext cx="288032" cy="2893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7361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6916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Материалы, подтверждающие</a:t>
            </a:r>
          </a:p>
          <a:p>
            <a:r>
              <a:rPr lang="ru-RU" sz="2800" b="1" dirty="0" smtClean="0"/>
              <a:t>результаты деятельности аттестуемого педагога в качестве классного руководителя</a:t>
            </a:r>
          </a:p>
          <a:p>
            <a:r>
              <a:rPr lang="ru-RU" sz="2800" b="1" dirty="0"/>
              <a:t>р</a:t>
            </a:r>
            <a:r>
              <a:rPr lang="ru-RU" sz="2800" b="1" dirty="0" smtClean="0"/>
              <a:t>езультаты деятельности педагога по формированию ЗОЖ</a:t>
            </a:r>
          </a:p>
          <a:p>
            <a:pPr marL="400050" lvl="1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ледует представлять в соответствии с перечнем подтверждающих материалов, указанных в приложениях к экспертному заключению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5315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1628800"/>
            <a:ext cx="40324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+mn-lt"/>
              </a:rPr>
              <a:t>РАЗДЕЛ</a:t>
            </a:r>
            <a:r>
              <a:rPr lang="ru-RU" sz="2800" dirty="0" smtClean="0">
                <a:solidFill>
                  <a:srgbClr val="C00000"/>
                </a:solidFill>
              </a:rPr>
              <a:t> 4.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>
                <a:latin typeface="+mn-lt"/>
              </a:rPr>
              <a:t>ПРОДУКТИВНОСТЬ ЛИЧНОГО ВКЛАДА ПЕДАГОГА</a:t>
            </a:r>
          </a:p>
          <a:p>
            <a:pPr algn="ctr"/>
            <a:r>
              <a:rPr lang="ru-RU" sz="2800" dirty="0">
                <a:latin typeface="+mn-lt"/>
              </a:rPr>
              <a:t> В ПОВЫШЕНИЕ КАЧЕСТВА ОБРАЗОВАНИЯ</a:t>
            </a:r>
          </a:p>
        </p:txBody>
      </p:sp>
      <p:pic>
        <p:nvPicPr>
          <p:cNvPr id="13316" name="Picture 4" descr="http://www.uadso.ru/content/user_files/docs/494ed77a24f4ccc7ec2973a2c3cf63d5177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103216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98022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0648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/>
              <a:t>В данном разделе представляется  информация, позволяющая в полном объеме оценить </a:t>
            </a:r>
            <a:r>
              <a:rPr lang="ru-RU" sz="2000" dirty="0" smtClean="0">
                <a:solidFill>
                  <a:srgbClr val="C00000"/>
                </a:solidFill>
              </a:rPr>
              <a:t>личный вклад педагога в повышение качества образования</a:t>
            </a:r>
            <a:r>
              <a:rPr lang="ru-RU" sz="2000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	Раздел целесообразно разделить на несколько подразделов  по следующим направлениям деятельности:</a:t>
            </a:r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«Совершенствования методов обучения и воспитания», </a:t>
            </a: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«Продуктивное использование образовательных технологий», </a:t>
            </a: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«Продуктивность и эффективность методической деятельности, распространение собственного педагогического опыта»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ПРИМЕНЕНИЕ ПОРТФОЛИО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обеспечивает: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/>
              <a:t>Аутентичное (истинное, верное) оценивание реальных достижений аттестуемого на основе подлинных результатов деятельности</a:t>
            </a:r>
            <a:endParaRPr lang="en-US" sz="2400" b="1" dirty="0" smtClean="0"/>
          </a:p>
          <a:p>
            <a:pPr marL="0" indent="0" algn="just"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1800" i="1" dirty="0" smtClean="0"/>
              <a:t>Греч</a:t>
            </a:r>
            <a:r>
              <a:rPr lang="ru-RU" sz="1800" i="1" dirty="0"/>
              <a:t>. </a:t>
            </a:r>
            <a:r>
              <a:rPr lang="en-US" sz="1800" i="1" dirty="0" err="1"/>
              <a:t>authentikys</a:t>
            </a:r>
            <a:r>
              <a:rPr lang="en-US" sz="1800" i="1" dirty="0"/>
              <a:t> </a:t>
            </a:r>
            <a:r>
              <a:rPr lang="en-US" sz="1800" i="1" dirty="0" smtClean="0"/>
              <a:t>– </a:t>
            </a:r>
            <a:r>
              <a:rPr lang="ru-RU" sz="1800" i="1" dirty="0" smtClean="0"/>
              <a:t>подлинный, исходящий из первоисточника, </a:t>
            </a:r>
            <a:r>
              <a:rPr lang="ru-RU" sz="1800" i="1" dirty="0"/>
              <a:t>соответствующий </a:t>
            </a:r>
            <a:r>
              <a:rPr lang="ru-RU" sz="1800" i="1" dirty="0" smtClean="0"/>
              <a:t>подлиннику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27421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142984"/>
            <a:ext cx="78581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Подраздел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«Совершенствование методов обучения и </a:t>
            </a:r>
            <a:r>
              <a:rPr lang="ru-RU" sz="2400" smtClean="0">
                <a:solidFill>
                  <a:srgbClr val="C00000"/>
                </a:solidFill>
              </a:rPr>
              <a:t>воспитания»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	В качестве подтверждающих документов </a:t>
            </a:r>
            <a:r>
              <a:rPr lang="ru-RU" sz="2000" dirty="0" smtClean="0">
                <a:solidFill>
                  <a:srgbClr val="002060"/>
                </a:solidFill>
              </a:rPr>
              <a:t>рекомендуется представить </a:t>
            </a:r>
            <a:r>
              <a:rPr lang="ru-RU" sz="2000" dirty="0" smtClean="0">
                <a:solidFill>
                  <a:srgbClr val="C00000"/>
                </a:solidFill>
              </a:rPr>
              <a:t>конспекты</a:t>
            </a:r>
            <a:r>
              <a:rPr lang="ru-RU" sz="2000" dirty="0" smtClean="0">
                <a:solidFill>
                  <a:srgbClr val="002060"/>
                </a:solidFill>
              </a:rPr>
              <a:t>  (как минимум по одному методу из каждой группы методов), указанных в таблице экспертного заключения. Допускается  также представление  </a:t>
            </a:r>
            <a:r>
              <a:rPr lang="ru-RU" sz="2000" dirty="0" err="1" smtClean="0">
                <a:solidFill>
                  <a:srgbClr val="002060"/>
                </a:solidFill>
              </a:rPr>
              <a:t>видеонарезки</a:t>
            </a:r>
            <a:r>
              <a:rPr lang="ru-RU" sz="2000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Под </a:t>
            </a:r>
            <a:r>
              <a:rPr lang="ru-RU" sz="2000" dirty="0" smtClean="0">
                <a:solidFill>
                  <a:srgbClr val="C00000"/>
                </a:solidFill>
              </a:rPr>
              <a:t>совершенствованием </a:t>
            </a:r>
            <a:r>
              <a:rPr lang="ru-RU" sz="2000" dirty="0" smtClean="0">
                <a:solidFill>
                  <a:srgbClr val="002060"/>
                </a:solidFill>
              </a:rPr>
              <a:t>следует понимать внесение педагогом в используемый метод каких-либо новшеств, которые позволили улучшить полученные результаты учебно-воспитательной работы.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При наличии элементов совершенствования метода в подтверждающих материалах следует более тщательно прописать  </a:t>
            </a:r>
            <a:r>
              <a:rPr lang="ru-RU" sz="2000" dirty="0" smtClean="0">
                <a:solidFill>
                  <a:srgbClr val="C00000"/>
                </a:solidFill>
              </a:rPr>
              <a:t>целесообразность введенного новшества, его практическую реализацию и эффективность применения.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1442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	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Подраздел </a:t>
            </a:r>
            <a:r>
              <a:rPr lang="ru-RU" sz="2400" dirty="0" smtClean="0">
                <a:solidFill>
                  <a:srgbClr val="C00000"/>
                </a:solidFill>
              </a:rPr>
              <a:t>«Продуктивность использования педагогом образовательных технологий» </a:t>
            </a: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 smtClean="0"/>
              <a:t>             В данном подразделе помещается вся информация по используемым педагогом образовательным технологиям в соответствии с пунктами 1-5 Приложения 5. к экспертному заключению. 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На основании указанных пунктов приложения можно также сделать соответствующие подпункты в портфолио.</a:t>
            </a:r>
            <a:endParaRPr lang="ru-RU" sz="2000" dirty="0"/>
          </a:p>
          <a:p>
            <a:pPr algn="just"/>
            <a:r>
              <a:rPr lang="ru-RU" sz="2000" dirty="0" smtClean="0"/>
              <a:t>	 Информация по каждой технологии представляется  отдельно</a:t>
            </a:r>
            <a:r>
              <a:rPr lang="en-US" sz="2000" dirty="0" smtClean="0"/>
              <a:t> </a:t>
            </a:r>
            <a:r>
              <a:rPr lang="ru-RU" sz="2000" dirty="0" smtClean="0"/>
              <a:t>в последовательности, соответствующей порядковому номеру в таблице экспертного заключения.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577252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6721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Подраздел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«Продуктивность методической деятельности»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/>
              <a:t>В данном подразделе помещаются материалы, демонстрирующие результаты методической работы педагога, а также представление его педагогического опыта перед профессиональным педагогическим сообществом в разнообразных формах и на разных уровнях (международном, федеральном, региональном, муниципальном, уровне образовательной организации)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Разработка программно-методического сопровождения образовательного процесса </a:t>
            </a:r>
            <a:r>
              <a:rPr lang="ru-RU" sz="2400" b="1" dirty="0" smtClean="0">
                <a:solidFill>
                  <a:srgbClr val="002060"/>
                </a:solidFill>
              </a:rPr>
              <a:t>может быть подтверждена следующим комплексом учебно-методических материалов: 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8596" y="3071810"/>
            <a:ext cx="2571768" cy="215739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357554" y="3071810"/>
            <a:ext cx="2786082" cy="215739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Методическими разработками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429388" y="3071810"/>
            <a:ext cx="2357454" cy="21573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Дидактическим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материалом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3638937"/>
            <a:ext cx="221457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ru-RU" sz="2400" dirty="0" smtClean="0">
                <a:latin typeface="Calibri" panose="020F0502020204030204" pitchFamily="34" charset="0"/>
              </a:rPr>
              <a:t>Рабочей программой по предмету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Требования к рабочей программе по предмету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03848" y="2500306"/>
            <a:ext cx="2736304" cy="31432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Должна обеспечивать достижение планируемых результатов освоения  обучающимися основной образовательной программы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56176" y="2500306"/>
            <a:ext cx="2560934" cy="314327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Структура и содержание программы должны соответствовать логике изложения учебного материала учебника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7158" y="2500306"/>
            <a:ext cx="2558658" cy="314327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Разрабатывается педагогом в соответствии с основной образовательной программой образовательной организации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272808" cy="5199856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Требования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 авторским методическим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разработкам педагога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Методическая разработка должна состоять из 3-х частей:</a:t>
            </a:r>
          </a:p>
          <a:p>
            <a:pPr lvl="4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пояснительной записки </a:t>
            </a:r>
          </a:p>
          <a:p>
            <a:pPr lvl="4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основной части</a:t>
            </a:r>
            <a:endParaRPr lang="ru-RU" sz="2800" b="1" i="1" dirty="0"/>
          </a:p>
          <a:p>
            <a:pPr lvl="4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i="1" dirty="0"/>
              <a:t>заключения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292074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931224" cy="4911824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Методическая разработка </a:t>
            </a:r>
            <a:r>
              <a:rPr lang="ru-RU" b="1" dirty="0" smtClean="0"/>
              <a:t>должна быть рассмотрена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профессиональным сообществом (методическое объединение уровня ОУ/ГМО/РМО либо профильной кафедрой вуза). </a:t>
            </a:r>
            <a:r>
              <a:rPr lang="ru-RU" b="1" dirty="0" smtClean="0"/>
              <a:t>Это подтверждается выпиской из протокола заседания, копиями отзывов, рецензиями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696785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7544" y="1196752"/>
            <a:ext cx="8208912" cy="1584176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Выступления</a:t>
            </a:r>
            <a:r>
              <a:rPr lang="ru-RU" sz="2400" dirty="0">
                <a:latin typeface="+mn-lt"/>
              </a:rPr>
              <a:t> (участие не учитывается) педагога на научно-практических конференциях, семинарах, круглых столах и др., а также проведение открытых мероприятий может быть подтверждено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03548" y="3068960"/>
            <a:ext cx="2484276" cy="3240360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/>
              <a:t>Сертификатами, свидетельствами, удостоверениями, справками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(выдаются организациями, проводящими мероприятие)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47864" y="3068959"/>
            <a:ext cx="2736304" cy="1656185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/>
              <a:t>Программами мероприятий </a:t>
            </a:r>
          </a:p>
          <a:p>
            <a:pPr algn="ctr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с указанием  Ф.И.О. педагога, темы выступления, места и даты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проведения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72200" y="3063467"/>
            <a:ext cx="2304256" cy="3239065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/>
              <a:t>Приказами, копиями приказов либо выписками из них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(выдаются организациями, направляющими на мероприятия)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347864" y="4869160"/>
            <a:ext cx="2736304" cy="1440160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/>
              <a:t>Конспектами занятий, сценариями мероприятий, докладами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572000" y="2748954"/>
            <a:ext cx="288032" cy="2880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7380312" y="2756285"/>
            <a:ext cx="288032" cy="2893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691680" y="2780928"/>
            <a:ext cx="288032" cy="2893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7361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724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Конспекты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занятий, </a:t>
            </a:r>
            <a:r>
              <a:rPr lang="ru-RU" b="1" dirty="0" smtClean="0">
                <a:latin typeface="Arial" charset="0"/>
              </a:rPr>
              <a:t>сценарии мероприятия, доклады выступлений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(в зависимости от мероприятия, которое давал педагог) </a:t>
            </a:r>
            <a:r>
              <a:rPr lang="ru-RU" b="1" dirty="0" smtClean="0">
                <a:latin typeface="Arial" charset="0"/>
              </a:rPr>
              <a:t>представляются в портфолио обязательном порядке</a:t>
            </a:r>
            <a:endParaRPr lang="ru-RU" dirty="0"/>
          </a:p>
        </p:txBody>
      </p:sp>
      <p:pic>
        <p:nvPicPr>
          <p:cNvPr id="2052" name="Picture 4" descr="C:\Users\--\AppData\Local\Microsoft\Windows\Temporary Internet Files\Content.IE5\TJ2FZELB\MC90023416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272119" cy="2145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36448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убликации</a:t>
            </a:r>
            <a:r>
              <a:rPr lang="ru-RU" sz="3600" dirty="0" smtClean="0"/>
              <a:t> </a:t>
            </a:r>
            <a:r>
              <a:rPr lang="ru-RU" sz="3600" b="1" dirty="0" smtClean="0"/>
              <a:t>научного, научно-методического и учебно-методического характера могут быть представлены оригиналами или ксерокопией титульного листа издания и страницы «Содержание»</a:t>
            </a:r>
          </a:p>
        </p:txBody>
      </p:sp>
      <p:pic>
        <p:nvPicPr>
          <p:cNvPr id="1026" name="Picture 2" descr="C:\Users\--\AppData\Local\Microsoft\Windows\Temporary Internet Files\Content.IE5\EWRP0KO5\MC90041239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429132"/>
            <a:ext cx="2421802" cy="162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92057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628800"/>
            <a:ext cx="5184576" cy="43357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2. Объективное </a:t>
            </a:r>
            <a:r>
              <a:rPr lang="ru-RU" sz="2400" b="1" dirty="0"/>
              <a:t>оценивание степени </a:t>
            </a: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профессиональных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компетентностей </a:t>
            </a:r>
            <a:r>
              <a:rPr lang="ru-RU" sz="2400" b="1" dirty="0"/>
              <a:t>аттестуемого </a:t>
            </a:r>
            <a:r>
              <a:rPr lang="ru-RU" sz="2400" b="1" dirty="0" smtClean="0"/>
              <a:t>педагога,</a:t>
            </a:r>
            <a:r>
              <a:rPr lang="ru-RU" sz="2400" b="1" dirty="0"/>
              <a:t> </a:t>
            </a:r>
            <a:r>
              <a:rPr lang="ru-RU" sz="2400" b="1" dirty="0" smtClean="0"/>
              <a:t>под </a:t>
            </a:r>
            <a:r>
              <a:rPr lang="ru-RU" sz="2400" b="1" dirty="0"/>
              <a:t>которыми понимается способность специалиста к эффективной профессиональной </a:t>
            </a: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деятельности</a:t>
            </a:r>
            <a:r>
              <a:rPr lang="ru-RU" sz="2400" b="1" dirty="0"/>
              <a:t>, основанной  </a:t>
            </a: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на </a:t>
            </a:r>
            <a:r>
              <a:rPr lang="ru-RU" sz="2400" b="1" dirty="0"/>
              <a:t>знаниях, умениях, опыте </a:t>
            </a:r>
            <a:r>
              <a:rPr lang="ru-RU" sz="2400" b="1" dirty="0" smtClean="0"/>
              <a:t>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ценностных </a:t>
            </a:r>
            <a:r>
              <a:rPr lang="ru-RU" sz="2400" b="1" dirty="0"/>
              <a:t>установках</a:t>
            </a:r>
            <a:endParaRPr lang="ru-RU" sz="2400" dirty="0"/>
          </a:p>
        </p:txBody>
      </p:sp>
      <p:pic>
        <p:nvPicPr>
          <p:cNvPr id="4" name="Picture 2" descr="C:\Users\--\AppData\Local\Microsoft\Windows\Temporary Internet Files\Content.IE5\TJ2FZELB\MC90034186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420210" cy="3292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01400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7244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Публикации</a:t>
            </a:r>
            <a:r>
              <a:rPr lang="ru-RU" sz="3600" b="1" dirty="0" smtClean="0"/>
              <a:t> могут быть также представлены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электронной версии </a:t>
            </a:r>
            <a:r>
              <a:rPr lang="ru-RU" sz="3600" b="1" dirty="0" smtClean="0"/>
              <a:t>на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сайте профильных издательств. </a:t>
            </a:r>
            <a:r>
              <a:rPr lang="ru-RU" sz="3600" b="1" dirty="0" smtClean="0"/>
              <a:t>В этом случае в портфолио помещаются распечатанные сертификаты либо </a:t>
            </a:r>
            <a:r>
              <a:rPr lang="ru-RU" sz="3600" b="1" dirty="0" err="1" smtClean="0"/>
              <a:t>скриншоты</a:t>
            </a:r>
            <a:endParaRPr lang="ru-RU" sz="3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8158671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7704856" cy="4724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C00000"/>
                </a:solidFill>
              </a:rPr>
              <a:t>Обращаем внимание, </a:t>
            </a:r>
            <a:r>
              <a:rPr lang="ru-RU" sz="3000" b="1" dirty="0"/>
              <a:t>что сайты профессиональных сообществ типа «Педагогический совет», «Педагогическое собрание</a:t>
            </a:r>
            <a:r>
              <a:rPr lang="ru-RU" sz="3000" b="1" dirty="0" smtClean="0"/>
              <a:t>», </a:t>
            </a:r>
            <a:r>
              <a:rPr lang="en-US" sz="3000" b="1" dirty="0" err="1" smtClean="0"/>
              <a:t>nsportal</a:t>
            </a:r>
            <a:r>
              <a:rPr lang="ru-RU" sz="3000" b="1" dirty="0" smtClean="0"/>
              <a:t>, </a:t>
            </a:r>
            <a:r>
              <a:rPr lang="en-US" sz="3000" b="1" dirty="0" smtClean="0"/>
              <a:t>Pro</a:t>
            </a:r>
            <a:r>
              <a:rPr lang="ru-RU" sz="3000" b="1" dirty="0" smtClean="0"/>
              <a:t>Школу </a:t>
            </a:r>
            <a:r>
              <a:rPr lang="ru-RU" sz="3000" b="1" dirty="0"/>
              <a:t>и др. не являются сайтами </a:t>
            </a:r>
            <a:r>
              <a:rPr lang="ru-RU" sz="3000" b="1" dirty="0" smtClean="0"/>
              <a:t>профильных издательств. Материалы, размещенные на этих сайтах могут быть учтены в п. экспертного заключения «Публичное представление педагогического опыта на сайте»</a:t>
            </a:r>
            <a:endParaRPr lang="ru-RU" sz="3000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64079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Материалы, подтверждающие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ведение собственного профессионального сайта педагога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2800" b="1" dirty="0" smtClean="0"/>
              <a:t>следует представлять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2800" b="1" dirty="0" smtClean="0"/>
              <a:t>в соответствии с перечнем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2800" b="1" dirty="0" smtClean="0"/>
              <a:t>подтверждающих материалов,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2800" b="1" dirty="0" smtClean="0"/>
              <a:t> указанных в приложениях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2800" b="1" dirty="0" smtClean="0"/>
              <a:t>к экспертному заключению</a:t>
            </a:r>
            <a:endParaRPr lang="ru-RU" sz="2800" dirty="0" smtClean="0"/>
          </a:p>
        </p:txBody>
      </p:sp>
      <p:pic>
        <p:nvPicPr>
          <p:cNvPr id="14338" name="Picture 2" descr="http://vse-zdes.ua/media/k2/items/cache/be4e4fd1bcb87d92f342f6e3e3e1d9e2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2996952"/>
            <a:ext cx="2023571" cy="21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35315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30120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Участие педагога в проектно</a:t>
            </a:r>
            <a:r>
              <a:rPr lang="ru-RU" sz="3000" b="1" dirty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исследовательской, опытно-экспериментальной и др. научной деятельности должно быть подтверждено: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+mj-lt"/>
              </a:rPr>
              <a:t>Приказами</a:t>
            </a:r>
            <a:r>
              <a:rPr lang="ru-RU" sz="2400" b="1" dirty="0" smtClean="0"/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(об открытии экс. площадки, о продолжении ее работы на каждый последующий год)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Программой опытно-экспериментальной работы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Результатами работы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82091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484784"/>
            <a:ext cx="7608689" cy="50411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Участие в деятельности различных комиссий, экспертных групп, жюри профильной направленности, руководство методическими объединениями должно быть подтверждено </a:t>
            </a:r>
            <a:r>
              <a:rPr lang="ru-RU" b="1" dirty="0" smtClean="0"/>
              <a:t>приказами либо их заверенными  копиями, либо выписками из приказов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541991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9985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Участие в профессиональных конкурсах</a:t>
            </a:r>
            <a:endParaRPr lang="ru-RU" sz="3600" b="1" dirty="0" smtClean="0"/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Обращаем внимание, </a:t>
            </a:r>
            <a:r>
              <a:rPr lang="ru-RU" sz="2400" b="1" dirty="0" smtClean="0"/>
              <a:t>что </a:t>
            </a:r>
            <a:r>
              <a:rPr lang="ru-RU" sz="2400" b="1" dirty="0"/>
              <a:t>в</a:t>
            </a:r>
            <a:r>
              <a:rPr lang="ru-RU" sz="2400" b="1" dirty="0" smtClean="0"/>
              <a:t> данном случае речь идет об участии в конкурсах самого педагога, а не его учеников/воспитанников.</a:t>
            </a:r>
          </a:p>
          <a:p>
            <a:pPr marL="0" indent="0" algn="just">
              <a:buNone/>
            </a:pPr>
            <a:r>
              <a:rPr lang="ru-RU" sz="2400" b="1" dirty="0" smtClean="0"/>
              <a:t>Если педагог является </a:t>
            </a:r>
            <a:r>
              <a:rPr lang="ru-RU" sz="2400" b="1" dirty="0" smtClean="0">
                <a:solidFill>
                  <a:srgbClr val="C00000"/>
                </a:solidFill>
              </a:rPr>
              <a:t>победителем или призером </a:t>
            </a:r>
            <a:r>
              <a:rPr lang="ru-RU" sz="2400" b="1" dirty="0" smtClean="0"/>
              <a:t>конкурса, то в портфолио вкладываются оригиналы дипломов, грамот либо их заверенные копии. Могут быть </a:t>
            </a:r>
            <a:r>
              <a:rPr lang="ru-RU" sz="2400" b="1" dirty="0"/>
              <a:t>т</a:t>
            </a:r>
            <a:r>
              <a:rPr lang="ru-RU" sz="2400" b="1" dirty="0" smtClean="0"/>
              <a:t>акже представлены выписки из приказов.</a:t>
            </a:r>
          </a:p>
          <a:p>
            <a:pPr marL="0" indent="0" algn="just">
              <a:buNone/>
            </a:pPr>
            <a:r>
              <a:rPr lang="ru-RU" sz="2400" b="1" dirty="0" smtClean="0"/>
              <a:t>Если педагог является </a:t>
            </a:r>
            <a:r>
              <a:rPr lang="ru-RU" sz="2400" b="1" dirty="0" smtClean="0">
                <a:solidFill>
                  <a:srgbClr val="C00000"/>
                </a:solidFill>
              </a:rPr>
              <a:t>участником </a:t>
            </a:r>
            <a:r>
              <a:rPr lang="ru-RU" sz="2400" b="1" dirty="0" smtClean="0"/>
              <a:t>(не занял никакого места) достаточно представления справки либо выписки из приказа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533010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Почетные звания, профессиональные награды и премии педагога </a:t>
            </a:r>
            <a:r>
              <a:rPr lang="ru-RU" sz="2800" b="1" dirty="0" smtClean="0"/>
              <a:t>учитываются за весь период профессиональной деятельности. В качестве подтверждающих документов должны быть представлены оригиналы наград (медали, грамоты, дипломы, благодарственные письма и др.) либо их дубликаты (при утере медали) заверенные копии, либо выписки из приказов.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 медалям прилагаются соответствующие удостоверения</a:t>
            </a:r>
            <a:endParaRPr lang="ru-RU" sz="2800" b="1" dirty="0"/>
          </a:p>
        </p:txBody>
      </p:sp>
      <p:pic>
        <p:nvPicPr>
          <p:cNvPr id="3075" name="Picture 3" descr="C:\Users\--\AppData\Local\Microsoft\Windows\Temporary Internet Files\Content.IE5\UYJIQQMI\MC90035368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914018" cy="1700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3497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39552" y="1196752"/>
            <a:ext cx="8136904" cy="935360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Результаты </a:t>
            </a:r>
            <a:r>
              <a:rPr lang="ru-RU" sz="2400" dirty="0">
                <a:solidFill>
                  <a:schemeClr val="tx1"/>
                </a:solidFill>
              </a:rPr>
              <a:t>профессионального развития могут быть представлены </a:t>
            </a:r>
            <a:r>
              <a:rPr lang="ru-RU" sz="2400" dirty="0" smtClean="0">
                <a:solidFill>
                  <a:schemeClr val="tx1"/>
                </a:solidFill>
              </a:rPr>
              <a:t>следующими документами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9552" y="2492896"/>
            <a:ext cx="2880320" cy="3888432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Курсы повышения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квалификации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Квалификационные аттестаты  и сертификаты 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(до 01.09.2013 г.),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удостоверения учреждений и организаций, имеющих лицензию  на данный вид деятельности</a:t>
            </a:r>
            <a:endParaRPr kumimoji="0" lang="ru-RU" i="1" strike="noStrike" cap="none" normalizeH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63888" y="2492152"/>
            <a:ext cx="2592288" cy="3888432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C00000"/>
                </a:solidFill>
              </a:rPr>
              <a:t>Второе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профессиональное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образование, переподготовка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Дипломы, справки (на момент обучения).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 стажировке необходимо также представить утвержденную программу стажировки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72200" y="2492896"/>
            <a:ext cx="2448272" cy="3888432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C00000"/>
                </a:solidFill>
              </a:rPr>
              <a:t>Профессиональное</a:t>
            </a:r>
            <a:r>
              <a:rPr lang="ru-RU" sz="2000" dirty="0">
                <a:solidFill>
                  <a:srgbClr val="C00000"/>
                </a:solidFill>
              </a:rPr>
              <a:t> научное развитие</a:t>
            </a:r>
          </a:p>
          <a:p>
            <a:endParaRPr lang="ru-RU" baseline="0" dirty="0" smtClean="0"/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Дипломы, справки об обучении (выдаются учреждениями/организациями, на базе которых осуществляется научное развитие)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1835696" y="2132112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7452320" y="2104492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716016" y="2132112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37635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6984776" cy="4724400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Представление </a:t>
            </a:r>
            <a:r>
              <a:rPr lang="ru-RU" b="1" dirty="0"/>
              <a:t>информации, </a:t>
            </a:r>
            <a:r>
              <a:rPr lang="ru-RU" b="1" dirty="0" smtClean="0"/>
              <a:t>имеющей </a:t>
            </a:r>
            <a:r>
              <a:rPr lang="ru-RU" b="1" dirty="0" smtClean="0">
                <a:solidFill>
                  <a:srgbClr val="C00000"/>
                </a:solidFill>
              </a:rPr>
              <a:t>прикладной характер: </a:t>
            </a:r>
            <a:r>
              <a:rPr lang="ru-RU" b="1" dirty="0" smtClean="0"/>
              <a:t>педагогический, диагностический инструментарий, статистический, аналитический материал, целесообразно </a:t>
            </a:r>
            <a:r>
              <a:rPr lang="ru-RU" b="1" dirty="0"/>
              <a:t>представлять </a:t>
            </a:r>
            <a:endParaRPr lang="ru-RU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отдельной </a:t>
            </a:r>
            <a:r>
              <a:rPr lang="ru-RU" b="1" dirty="0" smtClean="0">
                <a:solidFill>
                  <a:srgbClr val="C00000"/>
                </a:solidFill>
              </a:rPr>
              <a:t>папке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--\AppData\Local\Microsoft\Windows\Temporary Internet Files\Content.IE5\UYJIQQMI\MC90041344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771800" cy="2102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3753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715200" cy="530120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Инструментарий: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– пакет дидактических материалов, пособия для учащихся, учебно-наглядные средства, рабочие тетради и т.д.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Диагностический</a:t>
            </a:r>
            <a:r>
              <a:rPr lang="ru-RU" sz="2800" b="1" dirty="0" smtClean="0"/>
              <a:t> – пакет тестов, контрольные, диагностические работы, материалы для итоговой и промежуточной аттестации, сборники заданий, темы  творческих заданий для учащихся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38872530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77072"/>
            <a:ext cx="8568952" cy="18198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/>
              <a:t>3. Фиксацию результатов профессионального </a:t>
            </a:r>
            <a:r>
              <a:rPr lang="ru-RU" sz="2400" b="1" dirty="0"/>
              <a:t>роста </a:t>
            </a:r>
            <a:r>
              <a:rPr lang="ru-RU" sz="2400" b="1" dirty="0" smtClean="0"/>
              <a:t>педагога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/>
              <a:t>4. Возможность </a:t>
            </a:r>
            <a:r>
              <a:rPr lang="ru-RU" sz="2400" b="1" dirty="0"/>
              <a:t>рефлексии </a:t>
            </a:r>
            <a:r>
              <a:rPr lang="ru-RU" sz="2400" b="1" dirty="0" smtClean="0"/>
              <a:t>  профессиональной деятельности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/>
              <a:t>5</a:t>
            </a:r>
            <a:r>
              <a:rPr lang="ru-RU" sz="2400" b="1" dirty="0" smtClean="0"/>
              <a:t>. Планирование профессионального развития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педагога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www.suplementocre.com/wp-content/uploads/2010/12/Revisando-cifras-de-la-C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1610"/>
            <a:ext cx="3816424" cy="2536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ock Market Graph 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1610"/>
            <a:ext cx="3318457" cy="2906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3226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5"/>
          <p:cNvSpPr txBox="1">
            <a:spLocks/>
          </p:cNvSpPr>
          <p:nvPr/>
        </p:nvSpPr>
        <p:spPr bwMode="gray">
          <a:xfrm>
            <a:off x="4716016" y="6404816"/>
            <a:ext cx="4212976" cy="42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800" b="1" kern="0" dirty="0" smtClean="0"/>
              <a:t>Телефон: (495) 470-35-50</a:t>
            </a:r>
          </a:p>
        </p:txBody>
      </p:sp>
    </p:spTree>
    <p:extLst>
      <p:ext uri="{BB962C8B-B14F-4D97-AF65-F5344CB8AC3E}">
        <p14:creationId xmlns="" xmlns:p14="http://schemas.microsoft.com/office/powerpoint/2010/main" val="4949214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ПРИНЦИПЫ ОФОРМЛЕНИЯ ПОРТФОЛИО:</a:t>
            </a:r>
          </a:p>
          <a:p>
            <a:pPr marL="0" indent="0" algn="ctr" eaLnBrk="1" hangingPunct="1"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/>
              <a:t>достоверность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/>
              <a:t>целостность и завершенность  представленных материалов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/>
              <a:t>систематичность </a:t>
            </a:r>
            <a:r>
              <a:rPr lang="ru-RU" sz="3200" b="1" dirty="0"/>
              <a:t>и </a:t>
            </a:r>
            <a:r>
              <a:rPr lang="ru-RU" sz="3200" b="1" dirty="0" smtClean="0"/>
              <a:t>последовательность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/>
              <a:t>наглядность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37026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38884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 оформлении портфолио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аттестуемый имеет право: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о</a:t>
            </a:r>
            <a:r>
              <a:rPr lang="ru-RU" b="1" dirty="0" smtClean="0"/>
              <a:t>братиться за помощью к методической службе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(руководитель методического объединения ШМО/ГМО/РМО, заместитель директора, курирующий аттестацию либо данное предметное направление)</a:t>
            </a:r>
          </a:p>
          <a:p>
            <a:pPr marL="571500" lvl="1" indent="-1714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1400" b="1" dirty="0" smtClean="0"/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 smtClean="0"/>
              <a:t>включать дополнительные разделы в </a:t>
            </a:r>
            <a:r>
              <a:rPr lang="ru-RU" b="1" dirty="0" err="1" smtClean="0"/>
              <a:t>порфолио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14060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7056784" cy="3737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ЭТАПЫ РАБОТЫ С ПОРТФОЛИО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0166146"/>
              </p:ext>
            </p:extLst>
          </p:nvPr>
        </p:nvGraphicFramePr>
        <p:xfrm>
          <a:off x="251520" y="1571613"/>
          <a:ext cx="8678198" cy="51697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8272"/>
                <a:gridCol w="6229926"/>
              </a:tblGrid>
              <a:tr h="1297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ПОДГОТОВИТЕЛЬНЫЙ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1-й</a:t>
                      </a:r>
                      <a:r>
                        <a:rPr lang="ru-RU" sz="1800" baseline="0" dirty="0" smtClean="0"/>
                        <a:t> год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межаттестационного</a:t>
                      </a:r>
                      <a:r>
                        <a:rPr lang="ru-RU" sz="1800" baseline="0" dirty="0" smtClean="0"/>
                        <a:t> периода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Определение целей и задач профессионального  развития на </a:t>
                      </a:r>
                      <a:r>
                        <a:rPr lang="ru-RU" sz="1300" b="1" i="1" baseline="0" dirty="0" err="1" smtClean="0">
                          <a:solidFill>
                            <a:srgbClr val="002060"/>
                          </a:solidFill>
                        </a:rPr>
                        <a:t>межаттестационный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 период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Составление плана профессионального развития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Формирование  основных разделов </a:t>
                      </a:r>
                      <a:r>
                        <a:rPr lang="ru-RU" sz="1300" b="1" i="1" baseline="0" dirty="0" err="1" smtClean="0">
                          <a:solidFill>
                            <a:srgbClr val="002060"/>
                          </a:solidFill>
                        </a:rPr>
                        <a:t>портфолио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 в соответствии со структурой экспертного заключения</a:t>
                      </a:r>
                      <a:endParaRPr lang="ru-RU" sz="13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2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2-3-й годы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межаттестационного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периода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dirty="0" smtClean="0">
                          <a:solidFill>
                            <a:srgbClr val="002060"/>
                          </a:solidFill>
                        </a:rPr>
                        <a:t>Реализация плана профессионального развития на практике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Содержательное наполнение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разделов </a:t>
                      </a:r>
                      <a:r>
                        <a:rPr lang="ru-RU" sz="13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основе со</a:t>
                      </a: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бранных документов и материалов, подтверждающих профессиональные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достижения педагога </a:t>
                      </a: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(сертификаты, грамоты, дипломы, благодарности, копии приказов, справок, конспекты и др.)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5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ОБОБЩАЮЩИЙ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4-й год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межаттестационного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периода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самоанализа результатов профессиональной деятельности за </a:t>
                      </a:r>
                      <a:r>
                        <a:rPr lang="ru-RU" sz="13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межаттестационный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период и систематизация собственных достижений в профессиональной деятельности и достижений учащихся (воспитанников) в </a:t>
                      </a:r>
                      <a:r>
                        <a:rPr lang="ru-RU" sz="13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endParaRPr lang="ru-RU" sz="1300" b="1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75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5-й год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межаттестационного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периода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предварительной  самооценки результативности педагогической деятельности путем подсчета количества баллов за имеющиеся профессиональные достижения и определение квалификационной категории, на которую можно претендовать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49760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1TGp_gold_l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5757</TotalTime>
  <Words>2713</Words>
  <Application>Microsoft Office PowerPoint</Application>
  <PresentationFormat>Экран (4:3)</PresentationFormat>
  <Paragraphs>499</Paragraphs>
  <Slides>60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581TGp_gold_light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ЭТАПЫ РАБОТЫ С ПОРТФОЛИО</vt:lpstr>
      <vt:lpstr>Рекомендации по оформлению  аттестационного портфолио педагога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iuytrew</cp:lastModifiedBy>
  <cp:revision>1025</cp:revision>
  <dcterms:created xsi:type="dcterms:W3CDTF">2011-05-22T14:00:42Z</dcterms:created>
  <dcterms:modified xsi:type="dcterms:W3CDTF">2015-01-14T10:25:21Z</dcterms:modified>
</cp:coreProperties>
</file>