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1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136904" cy="259228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УЧЕБНО – МЕТОДИЧЕСКАЯ РАЗРАБОТКА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ПО ТЕМЕ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МЕТОДИЧЕСКОЕ СОПРОВОЖДЕНИЕ ОРГАНИЗАЦИИ И ПРОВЕДЕНИЯ ДЕМОНСТРАЦИОННОГО ЭКЗАМЕНА ПО ПРОФЕССИИ</a:t>
            </a:r>
            <a:br>
              <a:rPr lang="ru-RU" sz="2000" b="1" dirty="0" smtClean="0"/>
            </a:br>
            <a:r>
              <a:rPr lang="ru-RU" sz="2000" b="1" dirty="0" smtClean="0"/>
              <a:t>23.01.17 МАСТЕР ПО ТЕХНИЧЕСКОМУ ОБСЛУЖИВАНИЮ АВТОМОБИЛЕЙ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( укрупненная группа специальностей:</a:t>
            </a:r>
            <a:br>
              <a:rPr lang="ru-RU" sz="2000" b="1" dirty="0" smtClean="0"/>
            </a:br>
            <a:r>
              <a:rPr lang="ru-RU" sz="2000" b="1" dirty="0" smtClean="0"/>
              <a:t> 23.00.00 ТЕХНИКА И ТЕХНОЛОГИЯ НАЗЕМНОГО ТРАНСПОРТА)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149080"/>
            <a:ext cx="5616624" cy="2448272"/>
          </a:xfrm>
        </p:spPr>
        <p:txBody>
          <a:bodyPr>
            <a:normAutofit fontScale="47500" lnSpcReduction="20000"/>
          </a:bodyPr>
          <a:lstStyle/>
          <a:p>
            <a:r>
              <a:rPr lang="ru-RU" sz="2900" i="1" dirty="0" smtClean="0"/>
              <a:t>Авторы:</a:t>
            </a:r>
            <a:endParaRPr lang="ru-RU" sz="2900" dirty="0" smtClean="0"/>
          </a:p>
          <a:p>
            <a:r>
              <a:rPr lang="ru-RU" sz="2900" i="1" dirty="0" smtClean="0"/>
              <a:t>Банных Сергей Борисович, мастер производственного обучения</a:t>
            </a:r>
            <a:endParaRPr lang="ru-RU" sz="2900" dirty="0" smtClean="0"/>
          </a:p>
          <a:p>
            <a:r>
              <a:rPr lang="ru-RU" sz="2900" i="1" dirty="0" smtClean="0"/>
              <a:t>Банных Екатерина Анатольевна, руководитель структурного подразделения</a:t>
            </a:r>
            <a:endParaRPr lang="ru-RU" sz="2900" dirty="0" smtClean="0"/>
          </a:p>
          <a:p>
            <a:r>
              <a:rPr lang="ru-RU" sz="2900" i="1" dirty="0" smtClean="0"/>
              <a:t>Государственное бюджетное</a:t>
            </a:r>
            <a:endParaRPr lang="ru-RU" sz="2900" dirty="0" smtClean="0"/>
          </a:p>
          <a:p>
            <a:r>
              <a:rPr lang="ru-RU" sz="2900" i="1" dirty="0" smtClean="0"/>
              <a:t> профессиональное образовательное</a:t>
            </a:r>
            <a:endParaRPr lang="ru-RU" sz="2900" dirty="0" smtClean="0"/>
          </a:p>
          <a:p>
            <a:r>
              <a:rPr lang="ru-RU" sz="2900" i="1" dirty="0" smtClean="0"/>
              <a:t> учреждение Московской области </a:t>
            </a:r>
            <a:endParaRPr lang="ru-RU" sz="2900" dirty="0" smtClean="0"/>
          </a:p>
          <a:p>
            <a:r>
              <a:rPr lang="ru-RU" sz="2900" i="1" dirty="0" smtClean="0"/>
              <a:t>«Щелковский колледж»</a:t>
            </a:r>
            <a:endParaRPr lang="ru-RU" sz="2900" dirty="0" smtClean="0"/>
          </a:p>
          <a:p>
            <a:r>
              <a:rPr lang="ru-RU" sz="2900" i="1" dirty="0" smtClean="0"/>
              <a:t>(ГБПОУ МО «Щелковский колледж»)</a:t>
            </a:r>
            <a:endParaRPr lang="ru-RU" sz="2900" dirty="0" smtClean="0"/>
          </a:p>
          <a:p>
            <a:r>
              <a:rPr lang="ru-RU" sz="2900" i="1" dirty="0" smtClean="0"/>
              <a:t>д. Долгое </a:t>
            </a:r>
            <a:r>
              <a:rPr lang="ru-RU" sz="2900" i="1" dirty="0" err="1" smtClean="0"/>
              <a:t>Ледово</a:t>
            </a:r>
            <a:r>
              <a:rPr lang="ru-RU" sz="1600" i="1" dirty="0" smtClean="0"/>
              <a:t>.</a:t>
            </a:r>
            <a:endParaRPr lang="ru-RU" sz="1600" dirty="0" smtClean="0"/>
          </a:p>
          <a:p>
            <a:pPr algn="r"/>
            <a:endParaRPr lang="ru-RU" sz="1600" i="1" dirty="0" smtClean="0">
              <a:solidFill>
                <a:schemeClr val="tx1"/>
              </a:solidFill>
            </a:endParaRPr>
          </a:p>
          <a:p>
            <a:pPr algn="r"/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421" y="0"/>
            <a:ext cx="1154579" cy="110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User\Desktop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8730" y="4149081"/>
            <a:ext cx="4055270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5276850"/>
            <a:ext cx="2381250" cy="1581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Выводы (эффекты для системы СПО МО)</a:t>
            </a:r>
            <a:endParaRPr lang="ru-RU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421" y="0"/>
            <a:ext cx="1154579" cy="110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1484784"/>
            <a:ext cx="3744416" cy="25922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27584" y="1484785"/>
            <a:ext cx="3600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На сегодняшний момент демонстрационный экзамен по стандартам </a:t>
            </a:r>
            <a:r>
              <a:rPr lang="en-US" sz="1400" dirty="0" err="1" smtClean="0"/>
              <a:t>WorldSkills</a:t>
            </a:r>
            <a:r>
              <a:rPr lang="ru-RU" sz="1400" dirty="0" smtClean="0"/>
              <a:t> является одним из наиболее полных и широко раскрывающих знания, полученные студентами, что позволяет с максимально приближенной точностью дать профессиональную характеристику выпускаемому специалисту, опыт представленный в данной методической разработке тому подтверждение</a:t>
            </a:r>
            <a:r>
              <a:rPr lang="ru-RU" dirty="0" smtClean="0"/>
              <a:t>. </a:t>
            </a:r>
            <a:endParaRPr lang="ru-RU" dirty="0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8064" y="1700808"/>
            <a:ext cx="3528392" cy="25202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364088" y="1844824"/>
            <a:ext cx="30963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Данный метод оценки позволяет создавать детальный профессиональный портрет выпускаемого на рынок труда специалиста, что, несомненно, позволит работодателям Московской области и субъектов Российской Федерации выбрать для себя наиболее подходящего сотрудника</a:t>
            </a:r>
          </a:p>
          <a:p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6" y="4437112"/>
            <a:ext cx="6840760" cy="14401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27584" y="4509120"/>
            <a:ext cx="67687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Демонстрационный экзамен способствует повышению  качества  профессионального  образования, развитию  системы  независимой  оценки  качества  подготовки  выпускников профессиональных  образовательных организаций, обеспечению высокого процента трудоустройства  выпускников,  полностью отвечающих  требованиям  работодателя и как следствие повышению интереса к профессиональным образовательным организациям</a:t>
            </a:r>
          </a:p>
          <a:p>
            <a:endParaRPr lang="ru-RU" dirty="0"/>
          </a:p>
        </p:txBody>
      </p:sp>
      <p:pic>
        <p:nvPicPr>
          <p:cNvPr id="12" name="Picture 2" descr="C:\Users\User\Desktop\5698a27d32d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64904"/>
            <a:ext cx="720080" cy="720080"/>
          </a:xfrm>
          <a:prstGeom prst="rect">
            <a:avLst/>
          </a:prstGeom>
          <a:noFill/>
        </p:spPr>
      </p:pic>
      <p:pic>
        <p:nvPicPr>
          <p:cNvPr id="13" name="Picture 2" descr="C:\Users\User\Desktop\5698a27d32d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64904"/>
            <a:ext cx="576064" cy="576064"/>
          </a:xfrm>
          <a:prstGeom prst="rect">
            <a:avLst/>
          </a:prstGeom>
          <a:noFill/>
        </p:spPr>
      </p:pic>
      <p:pic>
        <p:nvPicPr>
          <p:cNvPr id="14" name="Picture 2" descr="C:\Users\User\Desktop\5698a27d32d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69160"/>
            <a:ext cx="720080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Актуальность и новизна работы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280920" cy="396044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2900" dirty="0" smtClean="0"/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052736"/>
            <a:ext cx="4968552" cy="24482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1124744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Демонстрационный экзамен </a:t>
            </a:r>
            <a:r>
              <a:rPr lang="ru-RU" sz="1400" b="1" dirty="0" smtClean="0"/>
              <a:t>– </a:t>
            </a:r>
            <a:r>
              <a:rPr lang="ru-RU" sz="1400" dirty="0" smtClean="0"/>
              <a:t>форма оценки соответствия уровня знаний, умений, навыков студентов и выпускников, осваивающих программы подготовки квалифицированных рабочих, служащих, специалистов среднего звена, позволяющих вести профессиональную деятельность в определенной сфере и (или) выполнять работу по конкретным профессии или специальности в соответствии со стандартами </a:t>
            </a:r>
            <a:r>
              <a:rPr lang="ru-RU" sz="1400" dirty="0" err="1" smtClean="0"/>
              <a:t>Ворлдскиллс</a:t>
            </a:r>
            <a:r>
              <a:rPr lang="ru-RU" sz="1400" dirty="0" smtClean="0"/>
              <a:t> Россия.</a:t>
            </a:r>
            <a:endParaRPr lang="ru-RU" sz="1400" dirty="0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4221088"/>
            <a:ext cx="7200800" cy="19442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15616" y="4293096"/>
            <a:ext cx="698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Данная система оценки </a:t>
            </a:r>
            <a:r>
              <a:rPr lang="ru-RU" sz="1400" i="1" dirty="0" smtClean="0">
                <a:solidFill>
                  <a:srgbClr val="00B050"/>
                </a:solidFill>
              </a:rPr>
              <a:t>полностью  отвечает  основным  принципам  </a:t>
            </a:r>
            <a:r>
              <a:rPr lang="ru-RU" sz="1400" i="1" dirty="0" err="1" smtClean="0">
                <a:solidFill>
                  <a:srgbClr val="00B050"/>
                </a:solidFill>
              </a:rPr>
              <a:t>компетентностного</a:t>
            </a:r>
            <a:r>
              <a:rPr lang="ru-RU" sz="1400" i="1" dirty="0" smtClean="0">
                <a:solidFill>
                  <a:srgbClr val="00B050"/>
                </a:solidFill>
              </a:rPr>
              <a:t> подхода</a:t>
            </a:r>
            <a:r>
              <a:rPr lang="ru-RU" sz="1400" dirty="0" smtClean="0"/>
              <a:t>,  лежащего  в  основе  современных  Федеральных  государственных  образовательных стандартов  профессионального  образования, так как пересекаются с актуальными международными стандартами. Современные механизмы внешней оценки профессиональных компетенций дают возможность определить направления совершенствования деятельности конкретной образовательной организации с целью соответствия лучшим мировым образцам подготовки профессиональных кадров.</a:t>
            </a:r>
            <a:endParaRPr lang="ru-RU" sz="14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421" y="0"/>
            <a:ext cx="1154579" cy="110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User\Desktop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980728"/>
            <a:ext cx="2589752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7776864" cy="93610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Нормативно-правовое основание для создания работы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5013176"/>
          </a:xfrm>
        </p:spPr>
        <p:txBody>
          <a:bodyPr>
            <a:normAutofit/>
          </a:bodyPr>
          <a:lstStyle/>
          <a:p>
            <a:pPr lvl="0"/>
            <a:endParaRPr lang="en-US" sz="1600" dirty="0" smtClean="0"/>
          </a:p>
          <a:p>
            <a:pPr lvl="0"/>
            <a:endParaRPr lang="en-US" sz="1600" dirty="0" smtClean="0"/>
          </a:p>
          <a:p>
            <a:pPr lvl="0"/>
            <a:endParaRPr lang="en-US" sz="1600" dirty="0" smtClean="0"/>
          </a:p>
          <a:p>
            <a:pPr lvl="0"/>
            <a:endParaRPr lang="en-US" sz="1600" dirty="0" smtClean="0"/>
          </a:p>
          <a:p>
            <a:pPr lvl="0"/>
            <a:endParaRPr lang="en-US" sz="1600" dirty="0" smtClean="0"/>
          </a:p>
          <a:p>
            <a:pPr lvl="0"/>
            <a:endParaRPr lang="en-US" sz="1600" dirty="0" smtClean="0"/>
          </a:p>
          <a:p>
            <a:pPr lvl="0"/>
            <a:endParaRPr lang="en-US" sz="1600" dirty="0" smtClean="0"/>
          </a:p>
          <a:p>
            <a:pPr lvl="0"/>
            <a:endParaRPr lang="en-US" sz="1600" dirty="0" smtClean="0"/>
          </a:p>
          <a:p>
            <a:pPr lvl="0"/>
            <a:endParaRPr lang="en-US" sz="1600" dirty="0" smtClean="0"/>
          </a:p>
          <a:p>
            <a:pPr lvl="0"/>
            <a:endParaRPr lang="en-US" sz="1600" dirty="0" smtClean="0"/>
          </a:p>
          <a:p>
            <a:pPr lvl="0"/>
            <a:endParaRPr lang="en-US" sz="1600" dirty="0" smtClean="0"/>
          </a:p>
          <a:p>
            <a:pPr lvl="0"/>
            <a:endParaRPr lang="en-US" sz="1600" dirty="0" smtClean="0"/>
          </a:p>
          <a:p>
            <a:pPr lvl="0"/>
            <a:endParaRPr lang="en-US" sz="1600" dirty="0" smtClean="0"/>
          </a:p>
          <a:p>
            <a:pPr lvl="0"/>
            <a:endParaRPr lang="en-US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421" y="0"/>
            <a:ext cx="1154579" cy="110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1556792"/>
            <a:ext cx="8136904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39552" y="162880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600" i="1" dirty="0" smtClean="0"/>
              <a:t>Организация  и  осуществление  демонстрационного экзамена по стандартам</a:t>
            </a:r>
          </a:p>
          <a:p>
            <a:pPr>
              <a:buNone/>
            </a:pPr>
            <a:r>
              <a:rPr lang="en-US" sz="1600" i="1" dirty="0" err="1" smtClean="0"/>
              <a:t>WorldSkills</a:t>
            </a:r>
            <a:r>
              <a:rPr lang="ru-RU" sz="1600" i="1" dirty="0" smtClean="0"/>
              <a:t> на базе ГБПОУ МО «Щелковский колледж» регламентируется:</a:t>
            </a:r>
          </a:p>
        </p:txBody>
      </p:sp>
      <p:pic>
        <p:nvPicPr>
          <p:cNvPr id="3074" name="Picture 2" descr="C:\Users\User\Desktop\5698a27d32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852936"/>
            <a:ext cx="720080" cy="72008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899592" y="2924944"/>
            <a:ext cx="7632848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99592" y="3645024"/>
            <a:ext cx="7704856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115616" y="2924944"/>
            <a:ext cx="73448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/>
              <a:t>положением колледжа об организации демонстрационного экзамена по стандартам </a:t>
            </a:r>
            <a:r>
              <a:rPr lang="en-US" sz="1600" dirty="0" err="1" smtClean="0"/>
              <a:t>WorldSkills</a:t>
            </a:r>
            <a:r>
              <a:rPr lang="ru-RU" sz="1600" dirty="0" smtClean="0"/>
              <a:t>;</a:t>
            </a:r>
          </a:p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71600" y="371703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/>
              <a:t>методикой организации и проведения демонстрационного экзамена по стандартам </a:t>
            </a:r>
            <a:r>
              <a:rPr lang="ru-RU" sz="1600" dirty="0" err="1" smtClean="0"/>
              <a:t>Ворлдскиллс</a:t>
            </a:r>
            <a:r>
              <a:rPr lang="ru-RU" sz="1600" dirty="0" smtClean="0"/>
              <a:t> Россия, разработанной Союзом «</a:t>
            </a:r>
            <a:r>
              <a:rPr lang="ru-RU" sz="1600" dirty="0" err="1" smtClean="0"/>
              <a:t>Ворлдскиллс</a:t>
            </a:r>
            <a:r>
              <a:rPr lang="ru-RU" sz="1600" dirty="0" smtClean="0"/>
              <a:t> Россия»</a:t>
            </a:r>
          </a:p>
        </p:txBody>
      </p:sp>
      <p:pic>
        <p:nvPicPr>
          <p:cNvPr id="15" name="Picture 2" descr="C:\Users\User\Desktop\5698a27d32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720080" cy="720080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899592" y="4653136"/>
            <a:ext cx="7560840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43608" y="4653136"/>
            <a:ext cx="73448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/>
              <a:t>техническим описанием компетенции 33 «Ремонт и обслуживание легковых автомобилей»</a:t>
            </a:r>
          </a:p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99592" y="5373216"/>
            <a:ext cx="7560840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043608" y="5373216"/>
            <a:ext cx="74168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/>
              <a:t>техническим заданием по компетенции 33 «Ремонт и обслуживание легковых автомобилей»</a:t>
            </a:r>
          </a:p>
          <a:p>
            <a:endParaRPr lang="ru-RU" dirty="0"/>
          </a:p>
        </p:txBody>
      </p:sp>
      <p:pic>
        <p:nvPicPr>
          <p:cNvPr id="20" name="Picture 2" descr="C:\Users\User\Desktop\5698a27d32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509120"/>
            <a:ext cx="720080" cy="720080"/>
          </a:xfrm>
          <a:prstGeom prst="rect">
            <a:avLst/>
          </a:prstGeom>
          <a:noFill/>
        </p:spPr>
      </p:pic>
      <p:pic>
        <p:nvPicPr>
          <p:cNvPr id="21" name="Picture 2" descr="C:\Users\User\Desktop\5698a27d32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301208"/>
            <a:ext cx="720080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416824" cy="10668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Информация о наличии профессионально –общественной  аккредитации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2548880"/>
          </a:xfrm>
        </p:spPr>
        <p:txBody>
          <a:bodyPr>
            <a:normAutofit/>
          </a:bodyPr>
          <a:lstStyle/>
          <a:p>
            <a:pPr marL="0" indent="447675" algn="just">
              <a:buNone/>
            </a:pPr>
            <a:endParaRPr lang="en-US" sz="1600" dirty="0" smtClean="0"/>
          </a:p>
          <a:p>
            <a:pPr marL="0" indent="447675" algn="just">
              <a:buNone/>
            </a:pPr>
            <a:endParaRPr lang="en-US" sz="1600" dirty="0" smtClean="0"/>
          </a:p>
          <a:p>
            <a:pPr marL="0" indent="447675" algn="just">
              <a:buNone/>
            </a:pPr>
            <a:endParaRPr lang="en-US" sz="1600" dirty="0" smtClean="0"/>
          </a:p>
          <a:p>
            <a:pPr marL="0" indent="447675" algn="just">
              <a:buNone/>
            </a:pPr>
            <a:endParaRPr lang="en-US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</p:txBody>
      </p:sp>
      <p:pic>
        <p:nvPicPr>
          <p:cNvPr id="9" name="Picture 2" descr="C:\Users\User\Desktop\Банных\Автомеханик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73552" y="3991552"/>
            <a:ext cx="2592287" cy="3339391"/>
          </a:xfrm>
          <a:prstGeom prst="rect">
            <a:avLst/>
          </a:prstGeom>
          <a:noFill/>
        </p:spPr>
      </p:pic>
      <p:pic>
        <p:nvPicPr>
          <p:cNvPr id="10" name="Picture 3" descr="C:\Users\User\Desktop\Банных\ТО и ремонт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30221" y="721602"/>
            <a:ext cx="2666620" cy="3760937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23528" y="1412776"/>
            <a:ext cx="4536504" cy="24482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1484784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sz="1600" dirty="0" smtClean="0"/>
              <a:t>В 2018 году образовательная программа по специальности 23.02.03 «Техническое обслуживание и ремонт автомобильного транспорта» и образовательная программа по профессии 23.01.03 «Автомеханик» успешно прошли профессионально – общественную аккредитацию. Свидетельства об аккредитации выданы сроком на 5 лет.</a:t>
            </a:r>
            <a:endParaRPr lang="ru-RU" sz="16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421" y="0"/>
            <a:ext cx="1154579" cy="110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 вправо 10"/>
          <p:cNvSpPr/>
          <p:nvPr/>
        </p:nvSpPr>
        <p:spPr>
          <a:xfrm>
            <a:off x="4860032" y="2204864"/>
            <a:ext cx="936104" cy="50405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835696" y="3861048"/>
            <a:ext cx="576064" cy="86409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139952" y="4437112"/>
            <a:ext cx="4680520" cy="24208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499992" y="4797152"/>
            <a:ext cx="42484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2017 году произведен набор студентов  на новую образовательную программу по ТОП-50 23.02.07 «Техническое обслуживание и ремонт двигателей, систем и агрегатов автомобилей». Профессионально- общественная аккредитация по этой   специальности запланирована на 2021 год.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521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Практическая значимость работы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496944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/>
              <a:t>Практическая значимость настоящей методической рекомендации заключается   в</a:t>
            </a:r>
          </a:p>
          <a:p>
            <a:pPr>
              <a:buNone/>
            </a:pPr>
            <a:r>
              <a:rPr lang="ru-RU" sz="1400" b="1" dirty="0" smtClean="0"/>
              <a:t>определение точек роста СПО для кадрового приоритета Российской Федерации.</a:t>
            </a:r>
          </a:p>
          <a:p>
            <a:pPr>
              <a:buNone/>
            </a:pPr>
            <a:r>
              <a:rPr lang="ru-RU" sz="1400" dirty="0" smtClean="0"/>
              <a:t>Преимущества эффективной организации демонстрационного экзамена:</a:t>
            </a:r>
          </a:p>
          <a:p>
            <a:pPr>
              <a:buNone/>
            </a:pPr>
            <a:r>
              <a:rPr lang="ru-RU" sz="1400" b="1" i="1" dirty="0" smtClean="0"/>
              <a:t>для региона</a:t>
            </a:r>
            <a:r>
              <a:rPr lang="ru-RU" sz="1400" b="1" dirty="0" smtClean="0"/>
              <a:t>:</a:t>
            </a:r>
          </a:p>
          <a:p>
            <a:pPr lvl="0"/>
            <a:r>
              <a:rPr lang="ru-RU" sz="1400" dirty="0" smtClean="0"/>
              <a:t>возможность измерять и сравнивать уровень навыков специалистов и учащихся, участвующих в демонстрационном экзамене стандартам </a:t>
            </a:r>
            <a:r>
              <a:rPr lang="en-US" sz="1400" dirty="0" err="1" smtClean="0"/>
              <a:t>WorldSkills</a:t>
            </a:r>
            <a:r>
              <a:rPr lang="ru-RU" sz="1400" dirty="0" smtClean="0"/>
              <a:t> по Московской области;</a:t>
            </a:r>
          </a:p>
          <a:p>
            <a:pPr lvl="0"/>
            <a:r>
              <a:rPr lang="ru-RU" sz="1400" dirty="0" smtClean="0"/>
              <a:t>значительный  рост  квалификации  рабочих  кадров, повышение  престижа  рабочих профессий, а так же повышение интереса к рабочим профессиям среди молодежи;</a:t>
            </a:r>
          </a:p>
          <a:p>
            <a:pPr>
              <a:buNone/>
            </a:pPr>
            <a:r>
              <a:rPr lang="ru-RU" sz="1400" b="1" i="1" dirty="0" smtClean="0"/>
              <a:t>для предприятий:</a:t>
            </a:r>
          </a:p>
          <a:p>
            <a:pPr lvl="0"/>
            <a:r>
              <a:rPr lang="ru-RU" sz="1400" dirty="0" smtClean="0"/>
              <a:t>возможность подбирать для себя персонал на этапе получения учащимися профессионального образования. </a:t>
            </a:r>
          </a:p>
          <a:p>
            <a:pPr lvl="0"/>
            <a:r>
              <a:rPr lang="ru-RU" sz="1400" dirty="0" smtClean="0"/>
              <a:t>подготовленные  кадры  по  окончании  обучения  сразу  же  могут  быть  задействованы  в производстве</a:t>
            </a:r>
          </a:p>
          <a:p>
            <a:pPr>
              <a:buNone/>
            </a:pPr>
            <a:r>
              <a:rPr lang="ru-RU" sz="1400" b="1" i="1" dirty="0" smtClean="0"/>
              <a:t>для системы профессионального образования:</a:t>
            </a:r>
          </a:p>
          <a:p>
            <a:pPr lvl="0"/>
            <a:r>
              <a:rPr lang="ru-RU" sz="1400" dirty="0" smtClean="0"/>
              <a:t>обеспечение образовательных учреждений современным технологичным оборудованием и, как следствие - обновление материально-технической базы </a:t>
            </a:r>
          </a:p>
          <a:p>
            <a:pPr>
              <a:buNone/>
            </a:pPr>
            <a:r>
              <a:rPr lang="ru-RU" sz="1400" b="1" i="1" dirty="0" smtClean="0"/>
              <a:t>для обучающихся:</a:t>
            </a:r>
          </a:p>
          <a:p>
            <a:r>
              <a:rPr lang="ru-RU" sz="1400" dirty="0" smtClean="0"/>
              <a:t>возможность изучать современные технологии и лучшие мировые практики;</a:t>
            </a:r>
          </a:p>
          <a:p>
            <a:r>
              <a:rPr lang="ru-RU" sz="1400" dirty="0" smtClean="0"/>
              <a:t>возможность участия в чемпионатах  </a:t>
            </a:r>
            <a:r>
              <a:rPr lang="en-US" sz="1400" dirty="0" err="1" smtClean="0"/>
              <a:t>WorldSkills</a:t>
            </a:r>
            <a:r>
              <a:rPr lang="ru-RU" sz="1400" dirty="0" smtClean="0"/>
              <a:t> различного уровня;</a:t>
            </a:r>
          </a:p>
          <a:p>
            <a:r>
              <a:rPr lang="ru-RU" sz="1400" dirty="0" smtClean="0"/>
              <a:t>получать от работодателей предложения о трудоустройстве. 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421" y="0"/>
            <a:ext cx="1154579" cy="110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5698a27d32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00808"/>
            <a:ext cx="539552" cy="539552"/>
          </a:xfrm>
          <a:prstGeom prst="rect">
            <a:avLst/>
          </a:prstGeom>
          <a:noFill/>
        </p:spPr>
      </p:pic>
      <p:pic>
        <p:nvPicPr>
          <p:cNvPr id="6" name="Picture 2" descr="C:\Users\User\Desktop\5698a27d32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852936"/>
            <a:ext cx="504056" cy="504056"/>
          </a:xfrm>
          <a:prstGeom prst="rect">
            <a:avLst/>
          </a:prstGeom>
          <a:noFill/>
        </p:spPr>
      </p:pic>
      <p:pic>
        <p:nvPicPr>
          <p:cNvPr id="7" name="Picture 2" descr="C:\Users\User\Desktop\5698a27d32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467544" cy="467544"/>
          </a:xfrm>
          <a:prstGeom prst="rect">
            <a:avLst/>
          </a:prstGeom>
          <a:noFill/>
        </p:spPr>
      </p:pic>
      <p:pic>
        <p:nvPicPr>
          <p:cNvPr id="8" name="Picture 2" descr="C:\Users\User\Desktop\5698a27d32d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25144"/>
            <a:ext cx="432048" cy="432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776864" cy="100811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Оценка широты возможностей внедрения</a:t>
            </a:r>
            <a:endParaRPr lang="ru-RU" sz="3200" dirty="0"/>
          </a:p>
        </p:txBody>
      </p:sp>
      <p:pic>
        <p:nvPicPr>
          <p:cNvPr id="4098" name="Picture 2" descr="C:\Users\User\Deskto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340768"/>
            <a:ext cx="2627784" cy="583264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421" y="0"/>
            <a:ext cx="1154579" cy="110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1196752"/>
            <a:ext cx="6192688" cy="14401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1268760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По сообщению Конвергентного центра "</a:t>
            </a:r>
            <a:r>
              <a:rPr lang="ru-RU" sz="1600" dirty="0" err="1" smtClean="0"/>
              <a:t>WorldSkills</a:t>
            </a:r>
            <a:r>
              <a:rPr lang="ru-RU" sz="1600" dirty="0" smtClean="0"/>
              <a:t> </a:t>
            </a:r>
            <a:r>
              <a:rPr lang="ru-RU" sz="1600" dirty="0" err="1" smtClean="0"/>
              <a:t>Russia</a:t>
            </a:r>
            <a:r>
              <a:rPr lang="ru-RU" sz="1600" dirty="0" smtClean="0"/>
              <a:t>", в 2018 году демонстрационный экзамен по стандартам </a:t>
            </a:r>
            <a:r>
              <a:rPr lang="ru-RU" sz="1600" dirty="0" err="1" smtClean="0"/>
              <a:t>WorldSkills</a:t>
            </a:r>
            <a:r>
              <a:rPr lang="ru-RU" sz="1600" dirty="0" smtClean="0"/>
              <a:t> прошел в 49-ти регионах страны. Независимую оценку качества подготовки получили более 25 000 выпускников колледжей, техникумов и вузов.</a:t>
            </a:r>
            <a:endParaRPr lang="ru-RU" sz="1600" dirty="0" smtClean="0"/>
          </a:p>
        </p:txBody>
      </p:sp>
      <p:pic>
        <p:nvPicPr>
          <p:cNvPr id="4099" name="Picture 3" descr="C:\Users\User\Desktop\14\16.03.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08920"/>
            <a:ext cx="6439048" cy="4149080"/>
          </a:xfrm>
          <a:prstGeom prst="rect">
            <a:avLst/>
          </a:prstGeom>
          <a:noFill/>
        </p:spPr>
      </p:pic>
      <p:sp>
        <p:nvSpPr>
          <p:cNvPr id="10" name="Блок-схема: перфолента 9"/>
          <p:cNvSpPr/>
          <p:nvPr/>
        </p:nvSpPr>
        <p:spPr>
          <a:xfrm>
            <a:off x="1115616" y="2852936"/>
            <a:ext cx="2232248" cy="1152128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115616" y="3933056"/>
            <a:ext cx="0" cy="129614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43608" y="2996952"/>
            <a:ext cx="2304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География внедрения демонстрационного экзамена растет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Основные положения разработки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49592"/>
          </a:xfrm>
        </p:spPr>
        <p:txBody>
          <a:bodyPr>
            <a:normAutofit/>
          </a:bodyPr>
          <a:lstStyle/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 algn="just"/>
            <a:endParaRPr lang="ru-RU" sz="19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421" y="0"/>
            <a:ext cx="1154579" cy="110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5698a27d32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720080" cy="72008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827584" y="1268760"/>
            <a:ext cx="7632848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71600" y="1268760"/>
            <a:ext cx="7200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Обязательные условия для проведения демонстрационного экзамена по стандартам </a:t>
            </a:r>
            <a:r>
              <a:rPr lang="en-US" sz="1600" dirty="0" err="1" smtClean="0"/>
              <a:t>WorldSkills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8" name="Picture 2" descr="C:\Users\User\Desktop\5698a27d32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720080" cy="720080"/>
          </a:xfrm>
          <a:prstGeom prst="rect">
            <a:avLst/>
          </a:prstGeom>
          <a:noFill/>
        </p:spPr>
      </p:pic>
      <p:pic>
        <p:nvPicPr>
          <p:cNvPr id="9" name="Picture 2" descr="C:\Users\User\Desktop\5698a27d32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648072" cy="648072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899592" y="1916832"/>
            <a:ext cx="7632848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9592" y="1916832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Этапы подготовки и проведения демонстрационного экзамена. Опыт ГБПОУ МО «Щёлковский колледж»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9592" y="2564904"/>
            <a:ext cx="7632848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71600" y="256490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Формирование экспертной группы, организация и обеспечение деятельности Экспертной группы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99592" y="3212976"/>
            <a:ext cx="7560840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71600" y="3284984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Разработка регламентирующих документов </a:t>
            </a:r>
          </a:p>
        </p:txBody>
      </p:sp>
      <p:pic>
        <p:nvPicPr>
          <p:cNvPr id="16" name="Picture 2" descr="C:\Users\User\Desktop\5698a27d32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12976"/>
            <a:ext cx="576064" cy="576064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899592" y="3789040"/>
            <a:ext cx="7560840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971600" y="3861048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Регистрация участников и экспертов демонстрационного экзамена </a:t>
            </a:r>
          </a:p>
        </p:txBody>
      </p:sp>
      <p:pic>
        <p:nvPicPr>
          <p:cNvPr id="19" name="Picture 2" descr="C:\Users\User\Desktop\5698a27d32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576064" cy="576064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899592" y="4293096"/>
            <a:ext cx="7560840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115616" y="4293096"/>
            <a:ext cx="72728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Подготовка площадки проведения экзамена и установка оборудования </a:t>
            </a:r>
          </a:p>
          <a:p>
            <a:endParaRPr lang="ru-RU" dirty="0"/>
          </a:p>
        </p:txBody>
      </p:sp>
      <p:pic>
        <p:nvPicPr>
          <p:cNvPr id="22" name="Picture 2" descr="C:\Users\User\Desktop\5698a27d32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21088"/>
            <a:ext cx="576064" cy="576064"/>
          </a:xfrm>
          <a:prstGeom prst="rect">
            <a:avLst/>
          </a:prstGeom>
          <a:noFill/>
        </p:spPr>
      </p:pic>
      <p:sp>
        <p:nvSpPr>
          <p:cNvPr id="23" name="Скругленный прямоугольник 22"/>
          <p:cNvSpPr/>
          <p:nvPr/>
        </p:nvSpPr>
        <p:spPr>
          <a:xfrm>
            <a:off x="899592" y="4797152"/>
            <a:ext cx="7560840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971600" y="4797152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Проведение демонстрационного экзамена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99592" y="5301208"/>
            <a:ext cx="7560840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899592" y="5373216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Оценка экзаменационных заданий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27584" y="5805264"/>
            <a:ext cx="7560840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971600" y="5805264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Оформление результатов экзамена. </a:t>
            </a:r>
            <a:endParaRPr lang="ru-RU" sz="1600" dirty="0" smtClean="0"/>
          </a:p>
        </p:txBody>
      </p:sp>
      <p:pic>
        <p:nvPicPr>
          <p:cNvPr id="29" name="Picture 2" descr="C:\Users\User\Desktop\5698a27d32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25144"/>
            <a:ext cx="576064" cy="576064"/>
          </a:xfrm>
          <a:prstGeom prst="rect">
            <a:avLst/>
          </a:prstGeom>
          <a:noFill/>
        </p:spPr>
      </p:pic>
      <p:pic>
        <p:nvPicPr>
          <p:cNvPr id="30" name="Picture 2" descr="C:\Users\User\Desktop\5698a27d32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229200"/>
            <a:ext cx="576064" cy="576064"/>
          </a:xfrm>
          <a:prstGeom prst="rect">
            <a:avLst/>
          </a:prstGeom>
          <a:noFill/>
        </p:spPr>
      </p:pic>
      <p:pic>
        <p:nvPicPr>
          <p:cNvPr id="31" name="Picture 2" descr="C:\Users\User\Desktop\5698a27d32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805264"/>
            <a:ext cx="576064" cy="576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Основные положения разработки</a:t>
            </a:r>
            <a:endParaRPr lang="ru-RU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421" y="0"/>
            <a:ext cx="1154579" cy="110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5698a27d32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720080" cy="72008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827584" y="1268760"/>
            <a:ext cx="7632848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71600" y="1268760"/>
            <a:ext cx="7200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Обязательные условия для проведения демонстрационного экзамена по стандартам </a:t>
            </a:r>
            <a:r>
              <a:rPr lang="en-US" sz="1600" dirty="0" err="1" smtClean="0"/>
              <a:t>WorldSkills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5122" name="Picture 2" descr="C:\Users\User\Desktop\1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16832"/>
            <a:ext cx="9144000" cy="4900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Основные положения разработки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49592"/>
          </a:xfrm>
        </p:spPr>
        <p:txBody>
          <a:bodyPr>
            <a:normAutofit/>
          </a:bodyPr>
          <a:lstStyle/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 algn="just"/>
            <a:endParaRPr lang="ru-RU" sz="19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421" y="0"/>
            <a:ext cx="1154579" cy="110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User\Desktop\5698a27d32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720080" cy="72008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755576" y="1268760"/>
            <a:ext cx="7632848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27584" y="126876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Этапы подготовки и проведения демонстрационного экзамена. Опыт ГБПОУ МО «Щёлковский колледж»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95536" y="2204864"/>
            <a:ext cx="2088232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95536" y="2204864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Организационный этап</a:t>
            </a:r>
            <a:endParaRPr lang="ru-RU" sz="1600" dirty="0"/>
          </a:p>
        </p:txBody>
      </p:sp>
      <p:sp>
        <p:nvSpPr>
          <p:cNvPr id="34" name="Стрелка вправо 33"/>
          <p:cNvSpPr/>
          <p:nvPr/>
        </p:nvSpPr>
        <p:spPr>
          <a:xfrm>
            <a:off x="2411760" y="2348880"/>
            <a:ext cx="1080120" cy="21602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491880" y="1916832"/>
            <a:ext cx="2592288" cy="16561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563888" y="1988840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Формирование экспертной группы, организация и обеспечение деятельности Экспертной группы</a:t>
            </a:r>
            <a:endParaRPr lang="ru-RU" sz="1600" dirty="0"/>
          </a:p>
        </p:txBody>
      </p:sp>
      <p:sp>
        <p:nvSpPr>
          <p:cNvPr id="39" name="Стрелка вправо 38"/>
          <p:cNvSpPr/>
          <p:nvPr/>
        </p:nvSpPr>
        <p:spPr>
          <a:xfrm>
            <a:off x="5868144" y="2564904"/>
            <a:ext cx="1080120" cy="21602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948264" y="2204864"/>
            <a:ext cx="2016224" cy="12241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7164288" y="2276872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Разработка регламентирующих документов</a:t>
            </a:r>
            <a:endParaRPr lang="ru-RU" sz="1600" dirty="0"/>
          </a:p>
        </p:txBody>
      </p:sp>
      <p:sp>
        <p:nvSpPr>
          <p:cNvPr id="43" name="Стрелка вниз 42"/>
          <p:cNvSpPr/>
          <p:nvPr/>
        </p:nvSpPr>
        <p:spPr>
          <a:xfrm>
            <a:off x="7956376" y="3356992"/>
            <a:ext cx="288032" cy="93610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084168" y="4293096"/>
            <a:ext cx="2880320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6228184" y="4293096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Регистрация участников и экспертов демонстрационного экзамена </a:t>
            </a:r>
            <a:endParaRPr lang="ru-RU" sz="1600" dirty="0"/>
          </a:p>
        </p:txBody>
      </p:sp>
      <p:sp>
        <p:nvSpPr>
          <p:cNvPr id="46" name="Стрелка влево 45"/>
          <p:cNvSpPr/>
          <p:nvPr/>
        </p:nvSpPr>
        <p:spPr>
          <a:xfrm>
            <a:off x="5292080" y="4581128"/>
            <a:ext cx="1008112" cy="21602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275856" y="3789040"/>
            <a:ext cx="2016224" cy="15121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3347864" y="3789040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Подготовка площадки </a:t>
            </a:r>
            <a:r>
              <a:rPr lang="ru-RU" sz="1600" dirty="0" smtClean="0"/>
              <a:t>проведения экзамена и установка оборудования </a:t>
            </a:r>
            <a:endParaRPr lang="ru-RU" sz="1600" dirty="0"/>
          </a:p>
        </p:txBody>
      </p:sp>
      <p:sp>
        <p:nvSpPr>
          <p:cNvPr id="49" name="Стрелка влево 48"/>
          <p:cNvSpPr/>
          <p:nvPr/>
        </p:nvSpPr>
        <p:spPr>
          <a:xfrm>
            <a:off x="2483768" y="4437112"/>
            <a:ext cx="1008112" cy="21602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39552" y="4077072"/>
            <a:ext cx="1944216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539552" y="4077072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Проведение демонстрационного экзамена</a:t>
            </a:r>
            <a:endParaRPr lang="ru-RU" sz="1600" dirty="0"/>
          </a:p>
        </p:txBody>
      </p:sp>
      <p:sp>
        <p:nvSpPr>
          <p:cNvPr id="52" name="Стрелка вниз 51"/>
          <p:cNvSpPr/>
          <p:nvPr/>
        </p:nvSpPr>
        <p:spPr>
          <a:xfrm>
            <a:off x="1259632" y="4869160"/>
            <a:ext cx="288032" cy="93610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23528" y="5805264"/>
            <a:ext cx="2880320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323528" y="587727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Оценка экзаменационных заданий </a:t>
            </a:r>
            <a:endParaRPr lang="ru-RU" sz="1600" dirty="0"/>
          </a:p>
        </p:txBody>
      </p:sp>
      <p:sp>
        <p:nvSpPr>
          <p:cNvPr id="55" name="Стрелка вправо 54"/>
          <p:cNvSpPr/>
          <p:nvPr/>
        </p:nvSpPr>
        <p:spPr>
          <a:xfrm>
            <a:off x="3059832" y="6093296"/>
            <a:ext cx="1080120" cy="21602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139952" y="5877272"/>
            <a:ext cx="2808312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4139952" y="5877272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Оформление результатов </a:t>
            </a:r>
            <a:r>
              <a:rPr lang="ru-RU" sz="1600" dirty="0" smtClean="0"/>
              <a:t>экзамена</a:t>
            </a:r>
            <a:endParaRPr lang="ru-RU" sz="1600" dirty="0"/>
          </a:p>
        </p:txBody>
      </p:sp>
      <p:pic>
        <p:nvPicPr>
          <p:cNvPr id="7170" name="Picture 2" descr="C:\Users\User\Desktop\1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5308" y="5661248"/>
            <a:ext cx="2128691" cy="1196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813</TotalTime>
  <Words>751</Words>
  <Application>Microsoft Office PowerPoint</Application>
  <PresentationFormat>Экран (4:3)</PresentationFormat>
  <Paragraphs>102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УЧЕБНО – МЕТОДИЧЕСКАЯ РАЗРАБОТКА ПО ТЕМЕ МЕТОДИЧЕСКОЕ СОПРОВОЖДЕНИЕ ОРГАНИЗАЦИИ И ПРОВЕДЕНИЯ ДЕМОНСТРАЦИОННОГО ЭКЗАМЕНА ПО ПРОФЕССИИ 23.01.17 МАСТЕР ПО ТЕХНИЧЕСКОМУ ОБСЛУЖИВАНИЮ АВТОМОБИЛЕЙ ( укрупненная группа специальностей:  23.00.00 ТЕХНИКА И ТЕХНОЛОГИЯ НАЗЕМНОГО ТРАНСПОРТА)</vt:lpstr>
      <vt:lpstr>Актуальность и новизна работы</vt:lpstr>
      <vt:lpstr>Нормативно-правовое основание для создания работы</vt:lpstr>
      <vt:lpstr>Информация о наличии профессионально –общественной  аккредитации</vt:lpstr>
      <vt:lpstr>Практическая значимость работы</vt:lpstr>
      <vt:lpstr>Оценка широты возможностей внедрения</vt:lpstr>
      <vt:lpstr>Основные положения разработки</vt:lpstr>
      <vt:lpstr>Основные положения разработки</vt:lpstr>
      <vt:lpstr>Основные положения разработки</vt:lpstr>
      <vt:lpstr>Выводы (эффекты для системы СПО МО)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методическое сопровождение дуального обучения по специальности  43.02.12 Поварское и кондитерское дело</dc:title>
  <dc:creator>User</dc:creator>
  <cp:lastModifiedBy>Пользователь</cp:lastModifiedBy>
  <cp:revision>65</cp:revision>
  <dcterms:created xsi:type="dcterms:W3CDTF">2018-09-05T07:12:18Z</dcterms:created>
  <dcterms:modified xsi:type="dcterms:W3CDTF">2019-01-23T06:21:23Z</dcterms:modified>
</cp:coreProperties>
</file>