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57" r:id="rId4"/>
    <p:sldId id="263" r:id="rId5"/>
    <p:sldId id="267" r:id="rId6"/>
    <p:sldId id="258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BA4B2-48C9-4015-B236-8B6A273B8F40}" type="datetimeFigureOut">
              <a:rPr lang="ru-RU" smtClean="0"/>
              <a:t>23.01.2019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46751-8576-4E6B-B58B-FD4485799C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6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4BCA-6A4D-4C1D-8ED5-9548E57977D4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7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2F103-B140-4870-8E46-EE19FC7B1C47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7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B101-3E8C-4539-9974-7A291C322C1F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829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2710-0E6C-4A43-A157-3B15C3726C2C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03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B8639-3055-432F-87FA-D99CD3F845AE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0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1A14-4147-4A5E-AD94-725D0B8C8031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3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5BB67-78D3-4DFC-BAD8-A28EAA929D0E}" type="datetime1">
              <a:rPr lang="ru-RU" smtClean="0"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66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D1E-83EF-46B9-899B-4AA7AD1E746F}" type="datetime1">
              <a:rPr lang="ru-RU" smtClean="0"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65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5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1203-5481-45D0-87B9-17B918AAA720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77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D121-FAE9-4EF5-92D1-5F56AECB08A1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19A4EE-669B-4999-A135-11091326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22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87C7-5875-4897-B25E-449795A9F801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9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"/>
          <p:cNvSpPr txBox="1"/>
          <p:nvPr/>
        </p:nvSpPr>
        <p:spPr>
          <a:xfrm>
            <a:off x="881618" y="2308908"/>
            <a:ext cx="10472182" cy="261001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3607" marR="6803" indent="0" algn="ctr">
              <a:lnSpc>
                <a:spcPct val="106000"/>
              </a:lnSpc>
              <a:buNone/>
            </a:pPr>
            <a:r>
              <a:rPr lang="ru-RU" sz="3200" b="1" dirty="0" smtClean="0">
                <a:solidFill>
                  <a:srgbClr val="304194"/>
                </a:solidFill>
              </a:rPr>
              <a:t>РУМО</a:t>
            </a:r>
            <a:r>
              <a:rPr lang="ru-RU" sz="3200" b="1" dirty="0">
                <a:solidFill>
                  <a:srgbClr val="304194"/>
                </a:solidFill>
              </a:rPr>
              <a:t/>
            </a:r>
            <a:br>
              <a:rPr lang="ru-RU" sz="3200" b="1" dirty="0">
                <a:solidFill>
                  <a:srgbClr val="304194"/>
                </a:solidFill>
              </a:rPr>
            </a:br>
            <a:r>
              <a:rPr lang="ru-RU" sz="3200" b="1" dirty="0">
                <a:solidFill>
                  <a:srgbClr val="304194"/>
                </a:solidFill>
              </a:rPr>
              <a:t>в системе СПО укрупненных групп профессий, специальностей </a:t>
            </a:r>
            <a:br>
              <a:rPr lang="ru-RU" sz="3200" b="1" dirty="0">
                <a:solidFill>
                  <a:srgbClr val="304194"/>
                </a:solidFill>
              </a:rPr>
            </a:br>
            <a:endParaRPr lang="ru-RU" sz="3200" b="1" dirty="0">
              <a:solidFill>
                <a:srgbClr val="304194"/>
              </a:solidFill>
            </a:endParaRPr>
          </a:p>
          <a:p>
            <a:pPr marL="13607" marR="6803" indent="0" algn="ctr">
              <a:lnSpc>
                <a:spcPct val="106000"/>
              </a:lnSpc>
              <a:buNone/>
            </a:pPr>
            <a:r>
              <a:rPr lang="ru-RU" sz="3200" b="1" dirty="0">
                <a:solidFill>
                  <a:srgbClr val="304194"/>
                </a:solidFill>
              </a:rPr>
              <a:t>08.00.00 Техника и технологии строительства</a:t>
            </a:r>
            <a:r>
              <a:rPr lang="ru-RU" sz="3200" b="1" dirty="0">
                <a:solidFill>
                  <a:srgbClr val="304194"/>
                </a:solidFill>
              </a:rPr>
              <a:t> </a:t>
            </a:r>
            <a:endParaRPr lang="ru-RU" sz="3200" b="1" dirty="0">
              <a:solidFill>
                <a:srgbClr val="30419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68" y="0"/>
            <a:ext cx="12176033" cy="1431985"/>
          </a:xfrm>
          <a:prstGeom prst="rect">
            <a:avLst/>
          </a:prstGeom>
          <a:solidFill>
            <a:srgbClr val="30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Государственное </a:t>
            </a:r>
            <a:r>
              <a:rPr lang="ru-RU" dirty="0"/>
              <a:t>автономное профессиональное образовательное учреждение Московской области </a:t>
            </a:r>
            <a:r>
              <a:rPr lang="ru-RU" dirty="0" smtClean="0"/>
              <a:t>                        «</a:t>
            </a:r>
            <a:r>
              <a:rPr lang="ru-RU" dirty="0"/>
              <a:t>Межрегиональный центр компетенций – Техникум имени С.П. Королева</a:t>
            </a:r>
            <a:r>
              <a:rPr lang="ru-RU" dirty="0" smtClean="0"/>
              <a:t>»</a:t>
            </a:r>
            <a:endParaRPr lang="ru-RU" sz="1929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CCFA-44C7-4AFE-A817-B5DC7280E151}" type="datetime1">
              <a:rPr lang="ru-RU" smtClean="0"/>
              <a:t>23.01.2019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189869" y="6356350"/>
            <a:ext cx="381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</a:t>
            </a:r>
            <a:r>
              <a:rPr lang="ru-RU" dirty="0" smtClean="0"/>
              <a:t>: </a:t>
            </a:r>
            <a:r>
              <a:rPr lang="ru-RU" dirty="0"/>
              <a:t>Председатель-В.В. </a:t>
            </a:r>
            <a:r>
              <a:rPr lang="ru-RU" dirty="0" err="1"/>
              <a:t>Ласкин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8" y="0"/>
            <a:ext cx="1174477" cy="14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404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4A8D4C5-9D4A-46F2-862B-6656B9993D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360637"/>
              </p:ext>
            </p:extLst>
          </p:nvPr>
        </p:nvGraphicFramePr>
        <p:xfrm>
          <a:off x="0" y="11403"/>
          <a:ext cx="12192001" cy="6344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8752">
                  <a:extLst>
                    <a:ext uri="{9D8B030D-6E8A-4147-A177-3AD203B41FA5}">
                      <a16:colId xmlns:a16="http://schemas.microsoft.com/office/drawing/2014/main" val="1855164815"/>
                    </a:ext>
                  </a:extLst>
                </a:gridCol>
                <a:gridCol w="5494311">
                  <a:extLst>
                    <a:ext uri="{9D8B030D-6E8A-4147-A177-3AD203B41FA5}">
                      <a16:colId xmlns:a16="http://schemas.microsoft.com/office/drawing/2014/main" val="3833827421"/>
                    </a:ext>
                  </a:extLst>
                </a:gridCol>
                <a:gridCol w="1868151">
                  <a:extLst>
                    <a:ext uri="{9D8B030D-6E8A-4147-A177-3AD203B41FA5}">
                      <a16:colId xmlns:a16="http://schemas.microsoft.com/office/drawing/2014/main" val="251932175"/>
                    </a:ext>
                  </a:extLst>
                </a:gridCol>
                <a:gridCol w="3960787">
                  <a:extLst>
                    <a:ext uri="{9D8B030D-6E8A-4147-A177-3AD203B41FA5}">
                      <a16:colId xmlns:a16="http://schemas.microsoft.com/office/drawing/2014/main" val="4125102253"/>
                    </a:ext>
                  </a:extLst>
                </a:gridCol>
              </a:tblGrid>
              <a:tr h="1136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 </a:t>
                      </a:r>
                      <a:r>
                        <a:rPr kumimoji="0" lang="ru-RU" sz="1800" kern="1200" dirty="0" smtClean="0">
                          <a:effectLst/>
                        </a:rPr>
                        <a:t>16.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Методическое сопровождение реализации ФГОС СПО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в процессе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методические рекомендации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108218772"/>
                  </a:ext>
                </a:extLst>
              </a:tr>
              <a:tr h="924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17.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Участите в мероприятиях, организованных Минобрнауки России и ЦРПО Московского Политеха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семинары, вебинары, конференции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74940609"/>
                  </a:ext>
                </a:extLst>
              </a:tr>
              <a:tr h="122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18.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оперативного информационного обеспечения деятельности РУМО через сайт базовой организации «МЦК-техникум им. С.П. Королева»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страница РУМО на сайте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281410108"/>
                  </a:ext>
                </a:extLst>
              </a:tr>
              <a:tr h="3059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19.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Разработка программ профессионального обучения  с применением  инновационных образовательных технологий для инвалидов и лиц с ОВЗ в рамках приоритетного проекта «Внедрение инклюзивного профессионального образования инвалидов и ЛОВЗ в Московской области на  2016-2020 гг.»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процессе разработки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программы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87859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590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0F2CA8D-C6B3-4D4A-872F-B04FE097BD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8866149"/>
              </p:ext>
            </p:extLst>
          </p:nvPr>
        </p:nvGraphicFramePr>
        <p:xfrm>
          <a:off x="0" y="44625"/>
          <a:ext cx="12192000" cy="6311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56644">
                  <a:extLst>
                    <a:ext uri="{9D8B030D-6E8A-4147-A177-3AD203B41FA5}">
                      <a16:colId xmlns:a16="http://schemas.microsoft.com/office/drawing/2014/main" val="4069648186"/>
                    </a:ext>
                  </a:extLst>
                </a:gridCol>
                <a:gridCol w="3253431">
                  <a:extLst>
                    <a:ext uri="{9D8B030D-6E8A-4147-A177-3AD203B41FA5}">
                      <a16:colId xmlns:a16="http://schemas.microsoft.com/office/drawing/2014/main" val="1629559741"/>
                    </a:ext>
                  </a:extLst>
                </a:gridCol>
                <a:gridCol w="5281925">
                  <a:extLst>
                    <a:ext uri="{9D8B030D-6E8A-4147-A177-3AD203B41FA5}">
                      <a16:colId xmlns:a16="http://schemas.microsoft.com/office/drawing/2014/main" val="1793808682"/>
                    </a:ext>
                  </a:extLst>
                </a:gridCol>
              </a:tblGrid>
              <a:tr h="1376156"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effectLst/>
                        </a:rPr>
                        <a:t>Наименование образовательной организации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effectLst/>
                        </a:rPr>
                        <a:t>ФИО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effectLst/>
                        </a:rPr>
                        <a:t>Форма повышения квалификации</a:t>
                      </a:r>
                      <a:endParaRPr kumimoji="0"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655" marR="69655" marT="0" marB="0" anchor="ctr"/>
                </a:tc>
                <a:extLst>
                  <a:ext uri="{0D108BD9-81ED-4DB2-BD59-A6C34878D82A}">
                    <a16:rowId xmlns:a16="http://schemas.microsoft.com/office/drawing/2014/main" val="3626424928"/>
                  </a:ext>
                </a:extLst>
              </a:tr>
              <a:tr h="1953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ГБПОУ МО "Колледж "Подмосковье"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dirty="0">
                          <a:effectLst/>
                        </a:rPr>
                        <a:t>Гусева Екатерина Александровна,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kumimoji="0" lang="ru-RU" sz="1800" kern="1200" dirty="0">
                          <a:effectLst/>
                        </a:rPr>
                        <a:t>Курятников Алексей </a:t>
                      </a:r>
                      <a:r>
                        <a:rPr lang="ru-RU" sz="1800" dirty="0">
                          <a:effectLst/>
                        </a:rPr>
                        <a:t>Олегович,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  <a:tabLst>
                          <a:tab pos="209550" algn="l"/>
                        </a:tabLst>
                      </a:pPr>
                      <a:r>
                        <a:rPr lang="ru-RU" sz="1800" dirty="0" err="1">
                          <a:effectLst/>
                        </a:rPr>
                        <a:t>Кураков</a:t>
                      </a:r>
                      <a:r>
                        <a:rPr lang="ru-RU" sz="1800" dirty="0">
                          <a:effectLst/>
                        </a:rPr>
                        <a:t> Василий Алексеевич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стажировка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5" marR="69655" marT="0" marB="0" anchor="ctr"/>
                </a:tc>
                <a:extLst>
                  <a:ext uri="{0D108BD9-81ED-4DB2-BD59-A6C34878D82A}">
                    <a16:rowId xmlns:a16="http://schemas.microsoft.com/office/drawing/2014/main" val="4175418570"/>
                  </a:ext>
                </a:extLst>
              </a:tr>
              <a:tr h="2982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ГБПОУ МО " Сергиево - Посадский колледж"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Соловьев Алексей Александрович,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Палилов Артем Евгеньевич,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Миронов Александр Юрьевич,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Олимпир</a:t>
                      </a:r>
                      <a:r>
                        <a:rPr lang="ru-RU" sz="1800" dirty="0">
                          <a:effectLst/>
                        </a:rPr>
                        <a:t> Николай Владимирович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655" marR="69655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стажировка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9655" marR="69655" marT="0" marB="0" anchor="ctr"/>
                </a:tc>
                <a:extLst>
                  <a:ext uri="{0D108BD9-81ED-4DB2-BD59-A6C34878D82A}">
                    <a16:rowId xmlns:a16="http://schemas.microsoft.com/office/drawing/2014/main" val="320884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264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141F-2E71-476F-9647-4AD483741768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12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41895" y="15374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/>
            <a:r>
              <a:rPr lang="ru-RU" sz="2800" dirty="0"/>
              <a:t>План работы на 2019 год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утвержден 10 января 2019 года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34183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1049"/>
          </a:xfrm>
        </p:spPr>
        <p:txBody>
          <a:bodyPr/>
          <a:lstStyle/>
          <a:p>
            <a:pPr algn="ctr"/>
            <a:r>
              <a:rPr lang="ru-RU" dirty="0"/>
              <a:t>Точки роста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1D1E-83EF-46B9-899B-4AA7AD1E746F}" type="datetime1">
              <a:rPr lang="ru-RU" smtClean="0"/>
              <a:t>23.01.2019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6" name="Объект 7">
            <a:extLst>
              <a:ext uri="{FF2B5EF4-FFF2-40B4-BE49-F238E27FC236}">
                <a16:creationId xmlns:a16="http://schemas.microsoft.com/office/drawing/2014/main" id="{D010117B-9F54-4592-B56C-130CB49E1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11683"/>
              </p:ext>
            </p:extLst>
          </p:nvPr>
        </p:nvGraphicFramePr>
        <p:xfrm>
          <a:off x="0" y="846139"/>
          <a:ext cx="12192000" cy="5510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92011">
                  <a:extLst>
                    <a:ext uri="{9D8B030D-6E8A-4147-A177-3AD203B41FA5}">
                      <a16:colId xmlns:a16="http://schemas.microsoft.com/office/drawing/2014/main" val="2668913854"/>
                    </a:ext>
                  </a:extLst>
                </a:gridCol>
                <a:gridCol w="5999989">
                  <a:extLst>
                    <a:ext uri="{9D8B030D-6E8A-4147-A177-3AD203B41FA5}">
                      <a16:colId xmlns:a16="http://schemas.microsoft.com/office/drawing/2014/main" val="2939877716"/>
                    </a:ext>
                  </a:extLst>
                </a:gridCol>
              </a:tblGrid>
              <a:tr h="165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Организация помощи в подготовке победителей на чемпионате мира </a:t>
                      </a:r>
                      <a:r>
                        <a:rPr kumimoji="0" lang="ru-RU" sz="1800" kern="1200" dirty="0" err="1">
                          <a:effectLst/>
                        </a:rPr>
                        <a:t>Worldskills</a:t>
                      </a:r>
                      <a:r>
                        <a:rPr kumimoji="0" lang="ru-RU" sz="1800" kern="1200" dirty="0">
                          <a:effectLst/>
                        </a:rPr>
                        <a:t> в Казани ( август 2019 года)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Техническое и методическое сопровождение (предоставление тренировочных полигонов и т.д.) 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15398"/>
                  </a:ext>
                </a:extLst>
              </a:tr>
              <a:tr h="815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Тренинги для экспертов </a:t>
                      </a:r>
                      <a:r>
                        <a:rPr kumimoji="0" lang="ru-RU" sz="1800" kern="1200" dirty="0" err="1">
                          <a:effectLst/>
                        </a:rPr>
                        <a:t>Worldskills</a:t>
                      </a:r>
                      <a:r>
                        <a:rPr kumimoji="0" lang="ru-RU" sz="1800" kern="1200" dirty="0">
                          <a:effectLst/>
                        </a:rPr>
                        <a:t> </a:t>
                      </a:r>
                      <a:r>
                        <a:rPr kumimoji="0" lang="ru-RU" sz="1800" kern="1200" dirty="0" err="1">
                          <a:effectLst/>
                        </a:rPr>
                        <a:t>Russia</a:t>
                      </a:r>
                      <a:r>
                        <a:rPr kumimoji="0" lang="ru-RU" sz="1800" kern="1200" dirty="0">
                          <a:effectLst/>
                        </a:rPr>
                        <a:t> «Этика поведения эксперта на чемпионате»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Повышение компетенции эксперта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408781"/>
                  </a:ext>
                </a:extLst>
              </a:tr>
              <a:tr h="3040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Оптимизация подготовки участников предстоящего мирового чемпионата </a:t>
                      </a:r>
                      <a:r>
                        <a:rPr kumimoji="0" lang="en-US" sz="1800" kern="1200" dirty="0">
                          <a:effectLst/>
                        </a:rPr>
                        <a:t>WS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Методические рекомендации по укреплению физической подготовки;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Тренинги по индивидуально-психологическому сопровождению;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Тренинги по </a:t>
                      </a:r>
                      <a:r>
                        <a:rPr kumimoji="0" lang="ru-RU" sz="1800" kern="1200" dirty="0" err="1">
                          <a:effectLst/>
                        </a:rPr>
                        <a:t>командообразованию</a:t>
                      </a:r>
                      <a:r>
                        <a:rPr kumimoji="0" lang="ru-RU" sz="1800" kern="1200" dirty="0">
                          <a:effectLst/>
                        </a:rPr>
                        <a:t> </a:t>
                      </a:r>
                      <a:endParaRPr kumimoji="0"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73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62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95E0D3C-8B78-42ED-8E83-410544AF7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817138"/>
              </p:ext>
            </p:extLst>
          </p:nvPr>
        </p:nvGraphicFramePr>
        <p:xfrm>
          <a:off x="0" y="0"/>
          <a:ext cx="12192000" cy="62196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19771">
                  <a:extLst>
                    <a:ext uri="{9D8B030D-6E8A-4147-A177-3AD203B41FA5}">
                      <a16:colId xmlns:a16="http://schemas.microsoft.com/office/drawing/2014/main" val="1875909852"/>
                    </a:ext>
                  </a:extLst>
                </a:gridCol>
                <a:gridCol w="3672229">
                  <a:extLst>
                    <a:ext uri="{9D8B030D-6E8A-4147-A177-3AD203B41FA5}">
                      <a16:colId xmlns:a16="http://schemas.microsoft.com/office/drawing/2014/main" val="979158743"/>
                    </a:ext>
                  </a:extLst>
                </a:gridCol>
              </a:tblGrid>
              <a:tr h="2890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kern="0" dirty="0">
                          <a:effectLst/>
                        </a:rPr>
                        <a:t>Конкурс образовательных программ по профессии «Малярные и декоративные работы» и по специальности «Строительство и эксплуатация зданий и сооружений»</a:t>
                      </a:r>
                      <a:endParaRPr kumimoji="0" lang="ru-RU" sz="1800" b="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0" dirty="0">
                          <a:effectLst/>
                        </a:rPr>
                        <a:t>Положение о конкурсе образовательных программ;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0" dirty="0">
                          <a:effectLst/>
                        </a:rPr>
                        <a:t>Информационное письмо о конкурсе, пополнение методической копилки на сайте РУМО</a:t>
                      </a:r>
                      <a:endParaRPr kumimoji="0" lang="ru-RU" sz="1800" b="0" kern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316833"/>
                  </a:ext>
                </a:extLst>
              </a:tr>
              <a:tr h="1819724">
                <a:tc>
                  <a:txBody>
                    <a:bodyPr/>
                    <a:lstStyle/>
                    <a:p>
                      <a:pPr algn="ctr"/>
                      <a:r>
                        <a:rPr lang="ru-RU" sz="1800" kern="0" dirty="0">
                          <a:effectLst/>
                        </a:rPr>
                        <a:t>Практический семинар для преподавателей </a:t>
                      </a:r>
                      <a:r>
                        <a:rPr kumimoji="0" lang="ru-RU" sz="1800" kern="0" dirty="0">
                          <a:effectLst/>
                        </a:rPr>
                        <a:t>специальных дисциплин и мастеров производственного </a:t>
                      </a:r>
                      <a:r>
                        <a:rPr lang="ru-RU" sz="1800" kern="0" dirty="0">
                          <a:effectLst/>
                        </a:rPr>
                        <a:t>обучения по ФОС (фонд оценочных средств)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Методические рекомендации по разработке ФОС, пополнение методической копилки на сайте РУМО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8787596"/>
                  </a:ext>
                </a:extLst>
              </a:tr>
              <a:tr h="828535">
                <a:tc>
                  <a:txBody>
                    <a:bodyPr/>
                    <a:lstStyle/>
                    <a:p>
                      <a:pPr algn="ctr"/>
                      <a:r>
                        <a:rPr lang="ru-RU" sz="1800" kern="0">
                          <a:effectLst/>
                        </a:rPr>
                        <a:t>Трансляция педагогического опыта лучших мастеров и педагогов.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Печатный сборник интервью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6639967"/>
                  </a:ext>
                </a:extLst>
              </a:tr>
              <a:tr h="681331">
                <a:tc>
                  <a:txBody>
                    <a:bodyPr/>
                    <a:lstStyle/>
                    <a:p>
                      <a:pPr algn="ctr"/>
                      <a:r>
                        <a:rPr lang="ru-RU" sz="1800" kern="0">
                          <a:effectLst/>
                        </a:rPr>
                        <a:t>Методическая копилка «Профессиональная направленность  общеобразовательных дисциплина»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0" dirty="0">
                          <a:effectLst/>
                        </a:rPr>
                        <a:t>Методическая копилка на сайте РУМО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068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609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D44B6B8-3BC3-48D7-91D3-ABC03906D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174888"/>
              </p:ext>
            </p:extLst>
          </p:nvPr>
        </p:nvGraphicFramePr>
        <p:xfrm>
          <a:off x="0" y="0"/>
          <a:ext cx="12192000" cy="6356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19771">
                  <a:extLst>
                    <a:ext uri="{9D8B030D-6E8A-4147-A177-3AD203B41FA5}">
                      <a16:colId xmlns:a16="http://schemas.microsoft.com/office/drawing/2014/main" val="4283662175"/>
                    </a:ext>
                  </a:extLst>
                </a:gridCol>
                <a:gridCol w="3672229">
                  <a:extLst>
                    <a:ext uri="{9D8B030D-6E8A-4147-A177-3AD203B41FA5}">
                      <a16:colId xmlns:a16="http://schemas.microsoft.com/office/drawing/2014/main" val="3423218420"/>
                    </a:ext>
                  </a:extLst>
                </a:gridCol>
              </a:tblGrid>
              <a:tr h="2311401"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Межрегиональная конференция «Подготовка специалистов в соответствии с мировыми стандартами строительной отрасли и передовыми производственными технологиями: актуальные проблемы, особенности и специфика»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Резолюция конференции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extLst>
                  <a:ext uri="{0D108BD9-81ED-4DB2-BD59-A6C34878D82A}">
                    <a16:rowId xmlns:a16="http://schemas.microsoft.com/office/drawing/2014/main" val="488017717"/>
                  </a:ext>
                </a:extLst>
              </a:tr>
              <a:tr h="1155701"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Студенческая конференция «В мир поиска, в мир творчества, в мир науки!»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Резолюция конференции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extLst>
                  <a:ext uri="{0D108BD9-81ED-4DB2-BD59-A6C34878D82A}">
                    <a16:rowId xmlns:a16="http://schemas.microsoft.com/office/drawing/2014/main" val="301334081"/>
                  </a:ext>
                </a:extLst>
              </a:tr>
              <a:tr h="2889248"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Взаимодействие с образовательными организациями системы СПО, входящими в состав РУМО, СПК, специализированными центрами компетенций WSR и бизнес сообществом в целях совершенствования содержания и технологий подготовки кадров в системе СПО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Повышение квалификации ППС в форме стажировки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309" marR="49309" marT="0" marB="0" anchor="ctr"/>
                </a:tc>
                <a:extLst>
                  <a:ext uri="{0D108BD9-81ED-4DB2-BD59-A6C34878D82A}">
                    <a16:rowId xmlns:a16="http://schemas.microsoft.com/office/drawing/2014/main" val="3795550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76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141F-2E71-476F-9647-4AD483741768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16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41895" y="15374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/>
              <a:t>Разработка программ профессионального обучения  с применением  инновационных образовательных технологий для инвалидов и лиц с ОВЗ в рамках приоритетного проекта «Внедрение инклюзивного профессионального образования инвалидов и ЛОВЗ в Московской области на  2016-2020 гг.»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272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5619" y="2797774"/>
            <a:ext cx="10515600" cy="1325563"/>
          </a:xfrm>
        </p:spPr>
        <p:txBody>
          <a:bodyPr/>
          <a:lstStyle/>
          <a:p>
            <a:pPr algn="ctr"/>
            <a:r>
              <a:rPr lang="ru-RU" b="1" dirty="0"/>
              <a:t>БЛАГОДАРИМ ЗА ВНИМАНИЕ!</a:t>
            </a:r>
            <a:br>
              <a:rPr lang="ru-RU" b="1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2710-0E6C-4A43-A157-3B15C3726C2C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38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Состав РУМО</a:t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r>
              <a:rPr lang="ru-RU" sz="2800" u="sng" dirty="0"/>
              <a:t>08.00.00 "Техника и технологии строительства"</a:t>
            </a:r>
            <a:endParaRPr lang="ru-RU" sz="2800" u="sng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b="1" dirty="0"/>
              <a:t>2018 год-10 человек</a:t>
            </a:r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/>
              <a:t>3 замены:</a:t>
            </a:r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err="1"/>
              <a:t>Купцова</a:t>
            </a:r>
            <a:r>
              <a:rPr lang="ru-RU" dirty="0"/>
              <a:t> Е.Б.-Чурсанова Н.И.</a:t>
            </a:r>
          </a:p>
          <a:p>
            <a:pPr marL="109728" indent="0" algn="ctr">
              <a:buNone/>
            </a:pPr>
            <a:r>
              <a:rPr lang="ru-RU" dirty="0"/>
              <a:t>Воронкова Н.Е.-</a:t>
            </a:r>
            <a:r>
              <a:rPr lang="ru-RU" dirty="0" err="1"/>
              <a:t>Олимпир</a:t>
            </a:r>
            <a:r>
              <a:rPr lang="ru-RU" dirty="0"/>
              <a:t> Н.В</a:t>
            </a:r>
          </a:p>
          <a:p>
            <a:pPr marL="109728" indent="0" algn="ctr">
              <a:buNone/>
            </a:pPr>
            <a:r>
              <a:rPr lang="ru-RU" dirty="0" err="1"/>
              <a:t>Сойнова</a:t>
            </a:r>
            <a:r>
              <a:rPr lang="ru-RU" dirty="0"/>
              <a:t> Л.Ю.-</a:t>
            </a:r>
            <a:r>
              <a:rPr lang="ru-RU" dirty="0" err="1"/>
              <a:t>Сафарян</a:t>
            </a:r>
            <a:r>
              <a:rPr lang="ru-RU" dirty="0"/>
              <a:t> Т.В.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b="1" dirty="0"/>
              <a:t>2019 год-11 человек</a:t>
            </a:r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/>
              <a:t>по заявлению принят 1 человек Тарасевич В.В.</a:t>
            </a:r>
          </a:p>
          <a:p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E8F02-774B-4D7B-9D4B-795D76D85EAC}" type="datetime1">
              <a:rPr lang="ru-RU" smtClean="0"/>
              <a:t>23.01.2019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0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109728"/>
            <a:endParaRPr lang="ru-RU" dirty="0" smtClean="0"/>
          </a:p>
          <a:p>
            <a:pPr marL="109728"/>
            <a:r>
              <a:rPr lang="ru-RU" sz="3000" dirty="0" smtClean="0"/>
              <a:t>План </a:t>
            </a:r>
            <a:r>
              <a:rPr lang="ru-RU" sz="3000" dirty="0"/>
              <a:t>работы ФУМО </a:t>
            </a:r>
          </a:p>
          <a:p>
            <a:pPr marL="109728"/>
            <a:r>
              <a:rPr lang="ru-RU" sz="3000" dirty="0"/>
              <a:t>на 2018 года, утвержден « 15» января 2018 г.</a:t>
            </a:r>
          </a:p>
          <a:p>
            <a:pPr marL="109728"/>
            <a:r>
              <a:rPr lang="ru-RU" sz="3000" dirty="0"/>
              <a:t>Председатель-Н.В. Ильина</a:t>
            </a:r>
            <a:endParaRPr lang="ru-RU" sz="3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2141F-2E71-476F-9647-4AD483741768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3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41895" y="153745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/>
            <a:r>
              <a:rPr lang="ru-RU" sz="2800" dirty="0"/>
              <a:t>План работы на июнь-декабрь 2018 года,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утвержден от 29 июня 2018 года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52017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7E85F-AAD0-4C06-BCCA-25FAEB3D460E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4" name="Объект 9">
            <a:extLst>
              <a:ext uri="{FF2B5EF4-FFF2-40B4-BE49-F238E27FC236}">
                <a16:creationId xmlns:a16="http://schemas.microsoft.com/office/drawing/2014/main" id="{1978CADC-D2EE-492C-BBB0-A1F4BED996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818574"/>
              </p:ext>
            </p:extLst>
          </p:nvPr>
        </p:nvGraphicFramePr>
        <p:xfrm>
          <a:off x="0" y="50088"/>
          <a:ext cx="12192000" cy="63062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2188">
                  <a:extLst>
                    <a:ext uri="{9D8B030D-6E8A-4147-A177-3AD203B41FA5}">
                      <a16:colId xmlns:a16="http://schemas.microsoft.com/office/drawing/2014/main" val="810648509"/>
                    </a:ext>
                  </a:extLst>
                </a:gridCol>
                <a:gridCol w="5810874">
                  <a:extLst>
                    <a:ext uri="{9D8B030D-6E8A-4147-A177-3AD203B41FA5}">
                      <a16:colId xmlns:a16="http://schemas.microsoft.com/office/drawing/2014/main" val="2308904025"/>
                    </a:ext>
                  </a:extLst>
                </a:gridCol>
                <a:gridCol w="1868150">
                  <a:extLst>
                    <a:ext uri="{9D8B030D-6E8A-4147-A177-3AD203B41FA5}">
                      <a16:colId xmlns:a16="http://schemas.microsoft.com/office/drawing/2014/main" val="718404785"/>
                    </a:ext>
                  </a:extLst>
                </a:gridCol>
                <a:gridCol w="3960788">
                  <a:extLst>
                    <a:ext uri="{9D8B030D-6E8A-4147-A177-3AD203B41FA5}">
                      <a16:colId xmlns:a16="http://schemas.microsoft.com/office/drawing/2014/main" val="2165868449"/>
                    </a:ext>
                  </a:extLst>
                </a:gridCol>
              </a:tblGrid>
              <a:tr h="1103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п/п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Наименование мероприятия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Отметка о выполнении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Результат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716635432"/>
                  </a:ext>
                </a:extLst>
              </a:tr>
              <a:tr h="2654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1.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деятельности регионального учебно-методического объединения: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Корректировка и утверждение состава РУМО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Ознакомление с положением РУМО 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Организация взаимодействия с ФУМО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Утверждение регламента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</a:rPr>
                        <a:t>Составление плана работы РУМО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сформированный состав РУМО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1500460499"/>
                  </a:ext>
                </a:extLst>
              </a:tr>
              <a:tr h="2548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2.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kern="0">
                          <a:effectLst/>
                        </a:rPr>
                        <a:t>Организация проведения экспертизы онлайн-курса «Выполнение малярных и декоративно – художественных работ» по профессии 08.01.25 Мастер отделочных строительных и декоративных работ в рамках приоритетного проекта «Современная цифровая образовательная среда в Российской Федерации»</a:t>
                      </a:r>
                      <a:endParaRPr lang="ru-RU" sz="1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экспертиза видеокурса велась в соответствии с утвержденным графиком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824282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58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F98A4324-E6BE-4AFA-97EA-24026D4775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768273"/>
              </p:ext>
            </p:extLst>
          </p:nvPr>
        </p:nvGraphicFramePr>
        <p:xfrm>
          <a:off x="0" y="1"/>
          <a:ext cx="12192000" cy="6356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2188">
                  <a:extLst>
                    <a:ext uri="{9D8B030D-6E8A-4147-A177-3AD203B41FA5}">
                      <a16:colId xmlns:a16="http://schemas.microsoft.com/office/drawing/2014/main" val="388031955"/>
                    </a:ext>
                  </a:extLst>
                </a:gridCol>
                <a:gridCol w="5810875">
                  <a:extLst>
                    <a:ext uri="{9D8B030D-6E8A-4147-A177-3AD203B41FA5}">
                      <a16:colId xmlns:a16="http://schemas.microsoft.com/office/drawing/2014/main" val="3418910997"/>
                    </a:ext>
                  </a:extLst>
                </a:gridCol>
                <a:gridCol w="1868150">
                  <a:extLst>
                    <a:ext uri="{9D8B030D-6E8A-4147-A177-3AD203B41FA5}">
                      <a16:colId xmlns:a16="http://schemas.microsoft.com/office/drawing/2014/main" val="4151781005"/>
                    </a:ext>
                  </a:extLst>
                </a:gridCol>
                <a:gridCol w="3960787">
                  <a:extLst>
                    <a:ext uri="{9D8B030D-6E8A-4147-A177-3AD203B41FA5}">
                      <a16:colId xmlns:a16="http://schemas.microsoft.com/office/drawing/2014/main" val="2159488039"/>
                    </a:ext>
                  </a:extLst>
                </a:gridCol>
              </a:tblGrid>
              <a:tr h="2387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3.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Организация, разработка и экспертиза программ в рамках приоритетного проекта Министерства образования МО "Путёвка в жизнь школьникам Подмосковья - получение профессии вместе с аттестатом"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выполнено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 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экспертиза программ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733559278"/>
                  </a:ext>
                </a:extLst>
              </a:tr>
              <a:tr h="1585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разработки и проведение экспертизы основных образовательных программ по профессиям, специальностям УГП 08.00.00 Техника и технологии строительства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экспертиза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1225055152"/>
                  </a:ext>
                </a:extLst>
              </a:tr>
              <a:tr h="238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r>
                        <a:rPr lang="ru-RU" sz="1800" dirty="0" smtClean="0">
                          <a:effectLst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разработки и проведение экспертизы проектов примерных программ дисциплин и профессиональных модулей в рамках приоритетного проекта «Внедрение ФГОС СПО по наиболее востребованным и перспективным профессиям и специальностям Московской области»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экспертиза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21625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279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Экспертиза программ в рамках приоритетного проекта Министерства образования МО </a:t>
            </a:r>
            <a:br>
              <a:rPr lang="ru-RU" sz="2800" dirty="0"/>
            </a:br>
            <a:r>
              <a:rPr lang="ru-RU" sz="2800" dirty="0"/>
              <a:t>"Путёвка в жизнь школьникам Подмосковья - получение профессии вместе с аттестатом"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577F8-A5B6-47B5-BB7A-090B950C79AD}" type="datetime1">
              <a:rPr lang="ru-RU" smtClean="0"/>
              <a:t>23.01.2019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id="{1D89A825-6968-4BDB-9533-4E054E7E6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516905"/>
              </p:ext>
            </p:extLst>
          </p:nvPr>
        </p:nvGraphicFramePr>
        <p:xfrm>
          <a:off x="2675620" y="2008726"/>
          <a:ext cx="6840760" cy="38947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val="571170512"/>
                    </a:ext>
                  </a:extLst>
                </a:gridCol>
              </a:tblGrid>
              <a:tr h="2215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1.Исполнитель </a:t>
                      </a:r>
                      <a:r>
                        <a:rPr lang="ru-RU" sz="2000" dirty="0">
                          <a:effectLst/>
                        </a:rPr>
                        <a:t>художественно-оформительских работ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3019571135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2.Лесовод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2953618311"/>
                  </a:ext>
                </a:extLst>
              </a:tr>
              <a:tr h="2388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3.Маляр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373535039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4.Плотник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724090941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6.Рабочий </a:t>
                      </a:r>
                      <a:r>
                        <a:rPr lang="ru-RU" sz="2000" dirty="0">
                          <a:effectLst/>
                        </a:rPr>
                        <a:t>зеленого строительства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3292264485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7.Рабочий </a:t>
                      </a:r>
                      <a:r>
                        <a:rPr lang="ru-RU" sz="2000" dirty="0">
                          <a:effectLst/>
                        </a:rPr>
                        <a:t>зеленого хозяйства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3826494110"/>
                  </a:ext>
                </a:extLst>
              </a:tr>
              <a:tr h="275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8.Садовник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3772294415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9.Столяр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1730856980"/>
                  </a:ext>
                </a:extLst>
              </a:tr>
              <a:tr h="389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10.Художник </a:t>
                      </a:r>
                      <a:r>
                        <a:rPr lang="ru-RU" sz="2000" dirty="0">
                          <a:effectLst/>
                        </a:rPr>
                        <a:t>росписи по дереву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/>
                </a:tc>
                <a:extLst>
                  <a:ext uri="{0D108BD9-81ED-4DB2-BD59-A6C34878D82A}">
                    <a16:rowId xmlns:a16="http://schemas.microsoft.com/office/drawing/2014/main" val="1204104977"/>
                  </a:ext>
                </a:extLst>
              </a:tr>
              <a:tr h="180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Всего :10 профессий из 19 образовательных учреждений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675" marR="62675" marT="0" marB="0" anchor="ctr"/>
                </a:tc>
                <a:extLst>
                  <a:ext uri="{0D108BD9-81ED-4DB2-BD59-A6C34878D82A}">
                    <a16:rowId xmlns:a16="http://schemas.microsoft.com/office/drawing/2014/main" val="4245671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83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895EE4-F487-4413-A33B-5ADE1AAE4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165454"/>
              </p:ext>
            </p:extLst>
          </p:nvPr>
        </p:nvGraphicFramePr>
        <p:xfrm>
          <a:off x="0" y="0"/>
          <a:ext cx="12192000" cy="63563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2188">
                  <a:extLst>
                    <a:ext uri="{9D8B030D-6E8A-4147-A177-3AD203B41FA5}">
                      <a16:colId xmlns:a16="http://schemas.microsoft.com/office/drawing/2014/main" val="2806467031"/>
                    </a:ext>
                  </a:extLst>
                </a:gridCol>
                <a:gridCol w="5810875">
                  <a:extLst>
                    <a:ext uri="{9D8B030D-6E8A-4147-A177-3AD203B41FA5}">
                      <a16:colId xmlns:a16="http://schemas.microsoft.com/office/drawing/2014/main" val="2402250817"/>
                    </a:ext>
                  </a:extLst>
                </a:gridCol>
                <a:gridCol w="1868150">
                  <a:extLst>
                    <a:ext uri="{9D8B030D-6E8A-4147-A177-3AD203B41FA5}">
                      <a16:colId xmlns:a16="http://schemas.microsoft.com/office/drawing/2014/main" val="3641946361"/>
                    </a:ext>
                  </a:extLst>
                </a:gridCol>
                <a:gridCol w="3960787">
                  <a:extLst>
                    <a:ext uri="{9D8B030D-6E8A-4147-A177-3AD203B41FA5}">
                      <a16:colId xmlns:a16="http://schemas.microsoft.com/office/drawing/2014/main" val="184471299"/>
                    </a:ext>
                  </a:extLst>
                </a:gridCol>
              </a:tblGrid>
              <a:tr h="140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Подготовка предложений по оптимизации перечня профессий и специальностей СПО ТОП-50 и ТОП-РЕГИОН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в процессе разработки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проект предложений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520854272"/>
                  </a:ext>
                </a:extLst>
              </a:tr>
              <a:tr h="1053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по актуализации программ, обеспечивающих подготовку кадров по ТОП-50 т ТОП-регион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процессе разработки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актуализированные программы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197391269"/>
                  </a:ext>
                </a:extLst>
              </a:tr>
              <a:tr h="3894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и проведение экспертизы методических разработок по наиболее востребованным и перспективным профессиям и специальностям ТОП-50 и ТОП-Регион, представленных на конкурс «ЛУЧШИЕ ПРАКТИКИ МЕТОДИЧЕСКИХ РАЗРАБОТОК 2018 ДЛЯ СИСТЕМЫ СРЕДНЕГО ПРОФЕССИОНАЛЬНОГО ОБРАЗОВАНИЧ МОСКОВСКОЙ ОБЛАСТИ»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выполнено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экспертиза по мере поступления работ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529547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0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99B2BB46-87C6-4484-8479-787904951E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071960"/>
              </p:ext>
            </p:extLst>
          </p:nvPr>
        </p:nvGraphicFramePr>
        <p:xfrm>
          <a:off x="0" y="44624"/>
          <a:ext cx="12191999" cy="631172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9741">
                  <a:extLst>
                    <a:ext uri="{9D8B030D-6E8A-4147-A177-3AD203B41FA5}">
                      <a16:colId xmlns:a16="http://schemas.microsoft.com/office/drawing/2014/main" val="3944356250"/>
                    </a:ext>
                  </a:extLst>
                </a:gridCol>
                <a:gridCol w="5381900">
                  <a:extLst>
                    <a:ext uri="{9D8B030D-6E8A-4147-A177-3AD203B41FA5}">
                      <a16:colId xmlns:a16="http://schemas.microsoft.com/office/drawing/2014/main" val="1980733469"/>
                    </a:ext>
                  </a:extLst>
                </a:gridCol>
                <a:gridCol w="2010905">
                  <a:extLst>
                    <a:ext uri="{9D8B030D-6E8A-4147-A177-3AD203B41FA5}">
                      <a16:colId xmlns:a16="http://schemas.microsoft.com/office/drawing/2014/main" val="2821018981"/>
                    </a:ext>
                  </a:extLst>
                </a:gridCol>
                <a:gridCol w="3929453">
                  <a:extLst>
                    <a:ext uri="{9D8B030D-6E8A-4147-A177-3AD203B41FA5}">
                      <a16:colId xmlns:a16="http://schemas.microsoft.com/office/drawing/2014/main" val="1752216196"/>
                    </a:ext>
                  </a:extLst>
                </a:gridCol>
              </a:tblGrid>
              <a:tr h="2349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Участие в актуализации</a:t>
                      </a:r>
                    </a:p>
                    <a:p>
                      <a:pPr marL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профессиональных стандартов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выполнено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 активное участие в вебинарах и семинарах ФИРО по данной теме 18-19 июня 2018 года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454197491"/>
                  </a:ext>
                </a:extLst>
              </a:tr>
              <a:tr h="220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Организация деятельности экспертных групп по Всероссийскому конкурсу методических разработок среди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представителей ФУМО СПО по укрупненной группе профессий и специальностей СПО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экспертиза по мере поступления работ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1423645507"/>
                  </a:ext>
                </a:extLst>
              </a:tr>
              <a:tr h="1761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11.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Организация сетевого взаимодействия между образовательными организациями – членами ФУМО, РУМО, Советами по профессиональным квалификациям (СПК) и бизнес сообществом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работа и согласование </a:t>
                      </a:r>
                      <a:r>
                        <a:rPr lang="ru-RU" sz="1800" dirty="0" err="1">
                          <a:effectLst/>
                        </a:rPr>
                        <a:t>КОСов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Центра </a:t>
                      </a:r>
                      <a:r>
                        <a:rPr lang="ru-RU" sz="1800" dirty="0">
                          <a:effectLst/>
                        </a:rPr>
                        <a:t>оценки </a:t>
                      </a:r>
                      <a:r>
                        <a:rPr lang="ru-RU" sz="1800" dirty="0" smtClean="0">
                          <a:effectLst/>
                        </a:rPr>
                        <a:t>квалификации, вебинары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897575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31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5529-C59C-435F-B87B-900750900368}" type="datetime1">
              <a:rPr lang="ru-RU" smtClean="0"/>
              <a:t>23.01.2019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9A4EE-669B-4999-A135-11091326EF65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9BF24D00-9B0A-4E36-8FA5-7A5A6E1AED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573010"/>
              </p:ext>
            </p:extLst>
          </p:nvPr>
        </p:nvGraphicFramePr>
        <p:xfrm>
          <a:off x="0" y="1"/>
          <a:ext cx="12192000" cy="6375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4101">
                  <a:extLst>
                    <a:ext uri="{9D8B030D-6E8A-4147-A177-3AD203B41FA5}">
                      <a16:colId xmlns:a16="http://schemas.microsoft.com/office/drawing/2014/main" val="2583416394"/>
                    </a:ext>
                  </a:extLst>
                </a:gridCol>
                <a:gridCol w="5198172">
                  <a:extLst>
                    <a:ext uri="{9D8B030D-6E8A-4147-A177-3AD203B41FA5}">
                      <a16:colId xmlns:a16="http://schemas.microsoft.com/office/drawing/2014/main" val="3679324172"/>
                    </a:ext>
                  </a:extLst>
                </a:gridCol>
                <a:gridCol w="1733795">
                  <a:extLst>
                    <a:ext uri="{9D8B030D-6E8A-4147-A177-3AD203B41FA5}">
                      <a16:colId xmlns:a16="http://schemas.microsoft.com/office/drawing/2014/main" val="4025777759"/>
                    </a:ext>
                  </a:extLst>
                </a:gridCol>
                <a:gridCol w="3675932">
                  <a:extLst>
                    <a:ext uri="{9D8B030D-6E8A-4147-A177-3AD203B41FA5}">
                      <a16:colId xmlns:a16="http://schemas.microsoft.com/office/drawing/2014/main" val="3165993257"/>
                    </a:ext>
                  </a:extLst>
                </a:gridCol>
              </a:tblGrid>
              <a:tr h="1940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 12.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Координация деятельности РУМО и ФУМО в системе СПО в рамках УГС 08.00.00 ТЕХНИКА И ТЕХНОЛОГИИ СТРОИТЕЛЬСТВА, осуществление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консультирования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выполнено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effectLst/>
                        </a:rPr>
                        <a:t>оптимизация работы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779990321"/>
                  </a:ext>
                </a:extLst>
              </a:tr>
              <a:tr h="1078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13.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Взаимодействие с СПК по </a:t>
                      </a:r>
                      <a:r>
                        <a:rPr kumimoji="0" lang="ru-RU" sz="1800" kern="1200" dirty="0">
                          <a:effectLst/>
                        </a:rPr>
                        <a:t>профессионально-общественной аккредитации профессиональных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образовательных программ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 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оптимизация работы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3422892912"/>
                  </a:ext>
                </a:extLst>
              </a:tr>
              <a:tr h="2417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14.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Взаимодействие с образовательными организациями системы СПО, входящими в состав РУМО, СПК, специализированными центрами компетенций WSR и бизнес сообществом в целях совершенствования содержания и технологий подготовки кадров в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системе СПО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 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повышение квалификации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2219271349"/>
                  </a:ext>
                </a:extLst>
              </a:tr>
              <a:tr h="919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15.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Подготовка, рассылка</a:t>
                      </a:r>
                    </a:p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информационных, методических материалов и инструкций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marL="68580"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выполнено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методические материалы и инструкции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2" marR="62702" marT="0" marB="0" anchor="ctr"/>
                </a:tc>
                <a:extLst>
                  <a:ext uri="{0D108BD9-81ED-4DB2-BD59-A6C34878D82A}">
                    <a16:rowId xmlns:a16="http://schemas.microsoft.com/office/drawing/2014/main" val="1243278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64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презентации МЦК">
  <a:themeElements>
    <a:clrScheme name="МЦК Королев">
      <a:dk1>
        <a:srgbClr val="304194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МЦК Королев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71E1D1A7-B480-42E8-9A38-D910D405A883}" vid="{30F8DEF2-6BDF-486F-84BF-36D15ADB14C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МЦК</Template>
  <TotalTime>249</TotalTime>
  <Words>991</Words>
  <Application>Microsoft Office PowerPoint</Application>
  <PresentationFormat>Широкоэкранный</PresentationFormat>
  <Paragraphs>203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Шаблон презентации МЦК</vt:lpstr>
      <vt:lpstr>Презентация PowerPoint</vt:lpstr>
      <vt:lpstr>Состав РУМО   08.00.00 "Техника и технологии строительства"</vt:lpstr>
      <vt:lpstr>Презентация PowerPoint</vt:lpstr>
      <vt:lpstr>Презентация PowerPoint</vt:lpstr>
      <vt:lpstr>Презентация PowerPoint</vt:lpstr>
      <vt:lpstr>Экспертиза программ в рамках приоритетного проекта Министерства образования МО  "Путёвка в жизнь школьникам Подмосковья - получение профессии вместе с аттестатом"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Точки роста</vt:lpstr>
      <vt:lpstr>Презентация PowerPoint</vt:lpstr>
      <vt:lpstr>Презентация PowerPoint</vt:lpstr>
      <vt:lpstr>Презентация PowerPoint</vt:lpstr>
      <vt:lpstr>БЛАГОДАРИМ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Лешпаев Данила Олегович</dc:creator>
  <cp:lastModifiedBy>Лешпаев Данила Олегович</cp:lastModifiedBy>
  <cp:revision>8</cp:revision>
  <dcterms:created xsi:type="dcterms:W3CDTF">2019-01-21T12:58:17Z</dcterms:created>
  <dcterms:modified xsi:type="dcterms:W3CDTF">2019-01-23T06:53:09Z</dcterms:modified>
</cp:coreProperties>
</file>