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1" r:id="rId2"/>
    <p:sldId id="256" r:id="rId3"/>
    <p:sldId id="257" r:id="rId4"/>
    <p:sldId id="259" r:id="rId5"/>
    <p:sldId id="260" r:id="rId6"/>
    <p:sldId id="258" r:id="rId7"/>
    <p:sldId id="262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01C8F-342D-4DCF-9243-56C9E8F49A85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54E01-AF54-49E1-BDE7-AF3FE92C1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7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AD64E3-177D-4182-AF37-762F05A756BE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9F7614-EA88-4585-9F91-5F7B83FE296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27363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/>
              <a:t>Отчет о деятельности</a:t>
            </a:r>
          </a:p>
          <a:p>
            <a:pPr algn="ctr"/>
            <a:r>
              <a:rPr lang="ru-RU" b="1" dirty="0" smtClean="0"/>
              <a:t> Регионального учебно-методического объединения по УГСП  </a:t>
            </a:r>
          </a:p>
          <a:p>
            <a:pPr algn="ctr"/>
            <a:r>
              <a:rPr lang="ru-RU" b="1" dirty="0" smtClean="0"/>
              <a:t>43.00.00 «Сервис и туризм» </a:t>
            </a:r>
          </a:p>
          <a:p>
            <a:pPr algn="ctr"/>
            <a:r>
              <a:rPr lang="ru-RU" b="1" dirty="0" smtClean="0"/>
              <a:t>на </a:t>
            </a:r>
            <a:r>
              <a:rPr lang="ru-RU" b="1" dirty="0"/>
              <a:t>базе РЦК  </a:t>
            </a:r>
            <a:endParaRPr lang="ru-RU" b="1" dirty="0" smtClean="0"/>
          </a:p>
          <a:p>
            <a:pPr algn="ctr"/>
            <a:r>
              <a:rPr lang="ru-RU" b="1" dirty="0" smtClean="0"/>
              <a:t>ГБПОУ </a:t>
            </a:r>
            <a:r>
              <a:rPr lang="ru-RU" b="1" dirty="0"/>
              <a:t>МО «Колледж Подмосковье»</a:t>
            </a:r>
            <a:endParaRPr lang="ru-RU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1577" y="3717032"/>
            <a:ext cx="8064896" cy="1752600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dirty="0" smtClean="0"/>
              <a:t>Создание  6 РУМО на </a:t>
            </a:r>
            <a:r>
              <a:rPr lang="ru-RU" dirty="0"/>
              <a:t>основании приказа № 523 от 01.03.2018г. Министерства образования Московской области  «О создании региональных методических объединений среднего профессионального образования Московской </a:t>
            </a:r>
            <a:r>
              <a:rPr lang="ru-RU" dirty="0" smtClean="0"/>
              <a:t>области».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580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18864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Состав РУМО по УГПС 43.00.00 «Сервис и туризм»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1587"/>
              </p:ext>
            </p:extLst>
          </p:nvPr>
        </p:nvGraphicFramePr>
        <p:xfrm>
          <a:off x="323528" y="764704"/>
          <a:ext cx="8424936" cy="5793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7869"/>
                <a:gridCol w="3348207"/>
                <a:gridCol w="4398860"/>
              </a:tblGrid>
              <a:tr h="360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 п/п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Название ПОО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540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Рогулина Марина Ричардовна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Руководитель РЦК ГБПОУ МО «Колледж «Подмосковье»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360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Базалина Татьяна Николаевна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Методист ГБПОУ МО «Чеховский техникум»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540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Баринова Лариса Игоревна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Заместитель директора по учебной работе ГБПОУ МО «Одинцовский техникум»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360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Горевая Елена Васильевна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Преподаватель ГБПОУ МО «Колледж «Подмосковье»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721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Исаева Марина Алексеевна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Заместитель директора по учебно-производственной  работе ГАПОУ МО «Губернский колледж»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540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Касьянова Маргарита Георгиевна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Преподаватель ГБПОУ МО «Красногорский колледж»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721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Краснобельмова Ирина Вячеславовна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Заместитель директора по учебной работе ГБПОУ МО «</a:t>
                      </a:r>
                      <a:r>
                        <a:rPr lang="ru-RU" sz="1600" dirty="0" err="1">
                          <a:effectLst/>
                        </a:rPr>
                        <a:t>Электростальский</a:t>
                      </a:r>
                      <a:r>
                        <a:rPr lang="ru-RU" sz="1600" dirty="0">
                          <a:effectLst/>
                        </a:rPr>
                        <a:t> колледж»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360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Ульянова Евгения Ивановна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Преподаватель ГБПОУ МО «Химкинский техникум»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5409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Хлескина Елена Александровна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Преподаватель ГБПОУ МО «Коломенский аграрный колледж»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  <a:tr h="360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Якупова Алевтина Равильевна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Методист ГБПОУ МО «Ногинский колледж»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955" marR="439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2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404664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Основные направления плана работы РУМО  по УГПС  43.00.00 </a:t>
            </a:r>
            <a:r>
              <a:rPr lang="ru-RU" b="1" dirty="0"/>
              <a:t>Сервис и туризм </a:t>
            </a:r>
            <a:endParaRPr lang="ru-RU" dirty="0"/>
          </a:p>
          <a:p>
            <a:pPr algn="ctr"/>
            <a:r>
              <a:rPr lang="ru-RU" b="1" dirty="0"/>
              <a:t>на июнь-декабрь 2018г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62880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Организационное и нормативно-правовое обеспечение работы РУМО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34888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Обеспечение реализации региональных и Федеральных проектов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06896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Координация деятельности педагогических работников образовательных организаций членов РУМО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8904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Мониторинг реализации образовательной деятельности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50912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Организация и проведение отдельных мероприятий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5229200"/>
            <a:ext cx="76328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/>
              <a:t>Информационное обеспечение работы РУМО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3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764704"/>
            <a:ext cx="79208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Осуществление содержательной экспертизы разработанного онлайн-курса «Основы товароведения продовольственных товаров», </a:t>
            </a:r>
          </a:p>
          <a:p>
            <a:pPr algn="ctr"/>
            <a:r>
              <a:rPr lang="ru-RU" dirty="0" smtClean="0"/>
              <a:t>изучаемого в рамках подготовки по профессии 43.01.09 «Повар, кондитер»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2936"/>
            <a:ext cx="79208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Подготовка и подписание соглашений о реализации онлайн-курса  «Основы товароведения продовольственных товаров», </a:t>
            </a:r>
          </a:p>
          <a:p>
            <a:pPr algn="ctr"/>
            <a:r>
              <a:rPr lang="ru-RU" dirty="0" smtClean="0"/>
              <a:t>изучаемого в рамках подготовки по профессии 43.01.09 «Повар, кондитер», с 22 ПОО Московской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9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79208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Проект «Путевка в жизнь»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59810"/>
            <a:ext cx="61206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Перечень программ, представленных на экспертизу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60848"/>
            <a:ext cx="16201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Кондитер – 13 ПОО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9772" y="2060848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Контролер банка -6 ПОО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005064"/>
            <a:ext cx="14761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6. </a:t>
            </a:r>
            <a:r>
              <a:rPr lang="ru-RU" dirty="0" smtClean="0"/>
              <a:t>Повар – 25 ПОО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38500" y="4005064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7. </a:t>
            </a:r>
            <a:r>
              <a:rPr lang="ru-RU" dirty="0" smtClean="0"/>
              <a:t>Парикмахер – 17 ПОО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3110" y="2996952"/>
            <a:ext cx="36533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4. Младшая медицинская сестра по уходу за </a:t>
            </a:r>
            <a:r>
              <a:rPr lang="ru-RU" dirty="0" smtClean="0"/>
              <a:t>больными – 1 ПОО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2060848"/>
            <a:ext cx="25202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3. Контролер пищевой </a:t>
            </a:r>
            <a:r>
              <a:rPr lang="ru-RU" dirty="0" smtClean="0"/>
              <a:t>продукции – 1 ПОО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96036" y="2996952"/>
            <a:ext cx="34563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5</a:t>
            </a:r>
            <a:r>
              <a:rPr lang="ru-RU" dirty="0"/>
              <a:t>. Младшая сестра </a:t>
            </a:r>
            <a:r>
              <a:rPr lang="ru-RU" dirty="0" smtClean="0"/>
              <a:t>милосердия </a:t>
            </a:r>
            <a:r>
              <a:rPr lang="ru-RU" dirty="0" smtClean="0"/>
              <a:t>– 1 ПОО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243888" y="4005064"/>
            <a:ext cx="34325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8. Проводник пассажирского вагона</a:t>
            </a:r>
            <a:r>
              <a:rPr lang="ru-RU" dirty="0" smtClean="0"/>
              <a:t> – 2 ПОО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4941168"/>
            <a:ext cx="28323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r>
              <a:rPr lang="ru-RU" dirty="0"/>
              <a:t>. Секретарь руководителя</a:t>
            </a:r>
            <a:r>
              <a:rPr lang="ru-RU" dirty="0" smtClean="0"/>
              <a:t> – 9 ПОО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63888" y="4941168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10. </a:t>
            </a:r>
            <a:r>
              <a:rPr lang="ru-RU" dirty="0" smtClean="0"/>
              <a:t>Швея–7 ПОО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96136" y="4941168"/>
            <a:ext cx="302433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11. Оператор швейного оборудования</a:t>
            </a:r>
            <a:r>
              <a:rPr lang="ru-RU" dirty="0" smtClean="0"/>
              <a:t> – 1 ПОО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77500" y="5805264"/>
            <a:ext cx="7920880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Всего </a:t>
            </a:r>
            <a:r>
              <a:rPr lang="ru-RU" sz="2800" dirty="0" smtClean="0"/>
              <a:t> </a:t>
            </a:r>
            <a:r>
              <a:rPr lang="ru-RU" sz="2800" dirty="0"/>
              <a:t>11 </a:t>
            </a:r>
            <a:r>
              <a:rPr lang="ru-RU" sz="2800" dirty="0" smtClean="0"/>
              <a:t>профессий</a:t>
            </a:r>
          </a:p>
          <a:p>
            <a:pPr algn="ctr"/>
            <a:r>
              <a:rPr lang="ru-RU" sz="2800" dirty="0"/>
              <a:t>Всего </a:t>
            </a:r>
            <a:r>
              <a:rPr lang="ru-RU" sz="2800" dirty="0" smtClean="0"/>
              <a:t>83 программы </a:t>
            </a:r>
            <a:r>
              <a:rPr lang="ru-RU" sz="2800" dirty="0" smtClean="0"/>
              <a:t>на экспертизу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397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2061" y="1886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«ЛУЧШИЕ ПРАКТИКИ МЕТОДИЧЕСКИХ РАЗРАБОТОК 2018</a:t>
            </a:r>
          </a:p>
          <a:p>
            <a:pPr algn="ctr"/>
            <a:r>
              <a:rPr lang="ru-RU" b="1" dirty="0"/>
              <a:t>ДЛЯ СИСТЕМЫ СРЕДНЕГО ПРОФЕССИОНАЛЬНОГО ОБРАЗОВАНИЯ МОСКОВСКОЙ ОБЛАСТИ»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4790" y="1196752"/>
            <a:ext cx="871296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Номинация №1 «Методическое сопровождение разработки программы образовательной организации на основе примерной основной образовательной программы с описанием методики распределения вариативной части по конкретной профессии (специальности)»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987957" y="2213865"/>
            <a:ext cx="1836204" cy="4140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работы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8823" y="2780929"/>
            <a:ext cx="87129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Номинация № 2 «Методическое сопровождение организации и проведения конкурсов профессионального мастерства, олимпиад, чемпионатов»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31554" y="3573016"/>
            <a:ext cx="1836204" cy="4140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 работ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4790" y="4077072"/>
            <a:ext cx="87129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Номинация № 3 «Методическое сопровождение организации и проведения Демонстрационного экзамена по профессии (специальности)»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17521" y="4869160"/>
            <a:ext cx="1836204" cy="4140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работа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9992" y="5301208"/>
            <a:ext cx="8712968" cy="858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Номинация № 4 «Методическое сопровождение организации практико-ориентированного (в </a:t>
            </a:r>
            <a:r>
              <a:rPr lang="ru-RU" sz="1600" dirty="0" err="1"/>
              <a:t>т.ч</a:t>
            </a:r>
            <a:r>
              <a:rPr lang="ru-RU" sz="1600" dirty="0"/>
              <a:t>. дуального) обучения по профессиям/специальностям среднего профессионального образования»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52723" y="6237312"/>
            <a:ext cx="1836204" cy="4140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5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2061" y="1886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«ЛУЧШИЕ ПРАКТИКИ МЕТОДИЧЕСКИХ РАЗРАБОТОК 2018</a:t>
            </a:r>
          </a:p>
          <a:p>
            <a:pPr algn="ctr"/>
            <a:r>
              <a:rPr lang="ru-RU" b="1" dirty="0"/>
              <a:t>ДЛЯ СИСТЕМЫ СРЕДНЕГО ПРОФЕССИОНАЛЬНОГО ОБРАЗОВАНИЯ МОСКОВСКОЙ ОБЛАСТИ»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0300" y="1340768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Федеральный конкурс </a:t>
            </a:r>
            <a:r>
              <a:rPr lang="ru-RU" sz="1600" dirty="0"/>
              <a:t> методических разработок для представителей системы СПО "Передовые практики методических разработок -2018 для системы среднего профессионального образования", проведенного Центром развития профессионального образования Московского политехнического университета  (ноябрь 2018 года.) ( см . Протокол №2, </a:t>
            </a:r>
            <a:r>
              <a:rPr lang="ru-RU" sz="1600" dirty="0" err="1"/>
              <a:t>стр</a:t>
            </a:r>
            <a:r>
              <a:rPr lang="ru-RU" sz="1600" dirty="0"/>
              <a:t> 3-4,  Федеральное учебно-методическое объединением в системе СПО по укрупненной группе профессий, специальностей 43.00.00 Сервис и туризм)</a:t>
            </a:r>
          </a:p>
        </p:txBody>
      </p:sp>
      <p:pic>
        <p:nvPicPr>
          <p:cNvPr id="2050" name="Picture 2" descr="C:\Users\пк\Downloads\Якупов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58" y="3457093"/>
            <a:ext cx="2701102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398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511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11</cp:revision>
  <cp:lastPrinted>2019-01-22T19:37:08Z</cp:lastPrinted>
  <dcterms:created xsi:type="dcterms:W3CDTF">2019-01-22T16:52:07Z</dcterms:created>
  <dcterms:modified xsi:type="dcterms:W3CDTF">2019-01-22T19:38:09Z</dcterms:modified>
</cp:coreProperties>
</file>