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5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0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6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394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1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2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5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8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646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8551A6-27D9-4AFC-8294-5AC995192D3D}" type="datetimeFigureOut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21.01.2019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F23CCB-0241-4CF3-B2DB-D6BE41A65A0B}" type="slidenum">
              <a:rPr lang="ru-RU" smtClean="0">
                <a:solidFill>
                  <a:srgbClr val="DDDDDD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DDDDDD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05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 noGrp="1"/>
          </p:cNvGrpSpPr>
          <p:nvPr/>
        </p:nvGrpSpPr>
        <p:grpSpPr bwMode="auto">
          <a:xfrm>
            <a:off x="1524000" y="260648"/>
            <a:ext cx="9174480" cy="1581215"/>
            <a:chOff x="0" y="-216451"/>
            <a:chExt cx="9611544" cy="17012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216451"/>
              <a:ext cx="9611544" cy="170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376800"/>
              <a:ext cx="9144000" cy="36524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ln>
                  <a:solidFill>
                    <a:srgbClr val="F2E31A"/>
                  </a:solidFill>
                </a:ln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86456" y="96160"/>
              <a:ext cx="6682511" cy="7772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indent="-342900" algn="ctr">
                <a:defRPr/>
              </a:pPr>
              <a:r>
                <a:rPr lang="ru-RU" sz="2800" b="1" dirty="0"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  <a:tileRect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ГБПОУ МО </a:t>
              </a:r>
            </a:p>
            <a:p>
              <a:pPr indent="-342900" algn="ctr">
                <a:defRPr/>
              </a:pPr>
              <a:r>
                <a:rPr lang="ru-RU" sz="2800" b="1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Краснозаводский</a:t>
              </a:r>
              <a:r>
                <a:rPr lang="ru-RU" sz="2800" b="1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колледж</a:t>
              </a:r>
              <a:r>
                <a:rPr lang="ru-RU" sz="2800" b="1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00" y="349319"/>
            <a:ext cx="2176776" cy="1393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2955" y="2087463"/>
            <a:ext cx="117565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ru-RU" sz="2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Наименование разработки - </a:t>
            </a:r>
            <a:r>
              <a:rPr lang="ru-RU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Методическая разработка фонда оценочных средств Регионального этапа Всероссийской олимпиады профессионального мастерства по специальности 15.02.07 Автоматизация технологических процессов и производств (по отраслям)</a:t>
            </a:r>
          </a:p>
          <a:p>
            <a:pPr marL="450215"/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Разработчики: </a:t>
            </a:r>
            <a:endParaRPr lang="ru-RU" sz="2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О.А. Солдатова - преподаватель  </a:t>
            </a:r>
            <a:r>
              <a:rPr lang="ru-RU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спецдисциплин</a:t>
            </a:r>
            <a:endParaRPr lang="ru-RU" sz="2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spcAft>
                <a:spcPts val="0"/>
              </a:spcAft>
              <a:tabLst>
                <a:tab pos="3952875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В.В. Озеров       - преподаватель </a:t>
            </a:r>
            <a:r>
              <a:rPr lang="ru-RU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спецдисциплин</a:t>
            </a:r>
            <a:endParaRPr lang="ru-RU" sz="2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spcAft>
                <a:spcPts val="0"/>
              </a:spcAft>
              <a:tabLst>
                <a:tab pos="3952875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Л.И. Степанова - преподаватель информатики и вычислительной техники</a:t>
            </a:r>
            <a:endParaRPr lang="ru-RU" sz="2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>
              <a:spcAft>
                <a:spcPts val="0"/>
              </a:spcAft>
              <a:tabLst>
                <a:tab pos="3952875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С.П. </a:t>
            </a:r>
            <a:r>
              <a:rPr lang="ru-RU" sz="2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Семаева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преподаватель иностранного языка</a:t>
            </a:r>
            <a:endParaRPr lang="ru-RU" sz="2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8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 noGrp="1"/>
          </p:cNvGrpSpPr>
          <p:nvPr/>
        </p:nvGrpSpPr>
        <p:grpSpPr bwMode="auto">
          <a:xfrm>
            <a:off x="1833154" y="90282"/>
            <a:ext cx="8456066" cy="1161470"/>
            <a:chOff x="0" y="-216451"/>
            <a:chExt cx="9611544" cy="17012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216451"/>
              <a:ext cx="9611544" cy="170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376800"/>
              <a:ext cx="9144000" cy="36524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solidFill>
                    <a:srgbClr val="F2E31A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13383" y="-168862"/>
              <a:ext cx="7055584" cy="130733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  <a:tileRect/>
                  </a:gra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ГБПОУ МО </a:t>
              </a:r>
            </a:p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</a:t>
              </a:r>
              <a:r>
                <a:rPr kumimoji="0" lang="ru-RU" sz="2800" b="1" i="0" u="none" strike="noStrike" kern="1200" cap="none" spc="0" normalizeH="0" baseline="0" noProof="0" dirty="0" err="1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Краснозаводский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колледж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4" y="308296"/>
            <a:ext cx="1599185" cy="10235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184" y="1284242"/>
            <a:ext cx="118480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</a:t>
            </a:r>
            <a:r>
              <a:rPr lang="ru-RU" sz="21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АКТУАЛЬНОСТЬ РАЗРАБОТКИ</a:t>
            </a:r>
          </a:p>
          <a:p>
            <a:pPr algn="just"/>
            <a:r>
              <a:rPr lang="ru-RU" sz="210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Важнейшей задачей системы среднего профессионального образования является совершенствование подготовки специалистов и повышение уровня профессиональных знаний, формирование у студентов системного мышления, ориентированного на эффективное использование приобретенных навыков в будущей практической деятельности. </a:t>
            </a:r>
          </a:p>
          <a:p>
            <a:pPr algn="just"/>
            <a:r>
              <a:rPr lang="ru-RU" sz="210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    Профессиональные олимпиады по праву относятся к одной из наиболее действенных форм работы в целях повышения уровня профессиональной подготовки, развития и популяризации профессии. Олимпиады профессионального мастерства способствует развитию у молодых людей творческих способностей, воспитанию любви к выбранной профессии, умению быстро реагировать на возникшие профессиональные проблемы, различные ситуации, умению импровизировать и быть гибким в рабочих ситуациях.</a:t>
            </a:r>
          </a:p>
          <a:p>
            <a:pPr algn="just"/>
            <a:r>
              <a:rPr lang="ru-RU" sz="21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   НОВИЗНА РАЗРАБОТКИ </a:t>
            </a:r>
            <a:endParaRPr lang="en-US" sz="2100" b="1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100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     Применение фонда оценочных средств в учебном процессе и при подготовке студентов к олимпиадам позволяет повысить качество реализации образовательных программ по специальности 15.02.07 Автоматизация технологических процессов и производств (по отраслям) в интересах развития личности и ее творческих способностей, обеспечению профессиональной мобильности рабочих кадров.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8560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 noGrp="1"/>
          </p:cNvGrpSpPr>
          <p:nvPr/>
        </p:nvGrpSpPr>
        <p:grpSpPr bwMode="auto">
          <a:xfrm>
            <a:off x="1436914" y="65527"/>
            <a:ext cx="9218023" cy="1677048"/>
            <a:chOff x="0" y="-216451"/>
            <a:chExt cx="9611544" cy="17012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216451"/>
              <a:ext cx="9611544" cy="170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376800"/>
              <a:ext cx="9144000" cy="36524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solidFill>
                    <a:srgbClr val="F2E31A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86456" y="96160"/>
              <a:ext cx="6682511" cy="7772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  <a:tileRect/>
                  </a:gra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ГБПОУ МО </a:t>
              </a:r>
            </a:p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</a:t>
              </a:r>
              <a:r>
                <a:rPr kumimoji="0" lang="ru-RU" sz="2800" b="1" i="0" u="none" strike="noStrike" kern="1200" cap="none" spc="0" normalizeH="0" baseline="0" noProof="0" dirty="0" err="1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Краснозаводский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колледж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04" y="160632"/>
            <a:ext cx="2176776" cy="1393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824812"/>
            <a:ext cx="11795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180340" algn="just">
              <a:spcAft>
                <a:spcPts val="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ПРАВОВОЕ ОСНОВАНИЕ ДЛЯ СОЗДАНИЯ ФОНДА ОЦЕНОЧНЫХ СРЕДСТВ ОЛИМПИАДЫ ПРОФЕССИОНАЛЬНОГО МАСТЕРСТВА ПО СПЕЦИАЛЬНОСТИ 15.02.07 АВТОМАТИЗАЦИЯ ТЕХНОЛОГИЧЕСКИХ ПРОЦЕССОВ И ПРОИЗВОДСТВ (ПО ОТРАСЛЯМ) 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на основе и с учетом следующих документов:</a:t>
            </a:r>
          </a:p>
          <a:p>
            <a:pPr marL="450215" indent="18034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Федерального закона от 29 декабря 2012 г. № 273-ФЗ «Об образовании в Российской Федерации»;</a:t>
            </a:r>
          </a:p>
          <a:p>
            <a:pPr marL="450215" indent="18034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приказа Министерства образования и науки Российской Федерации от 14 июня 2013 г. № 464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образования»;</a:t>
            </a:r>
          </a:p>
          <a:p>
            <a:pPr marL="450215" indent="18034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приказа Министерства образования и науки Российской Федерации от 29 октября 2013 г. № 1199 «Об утверждении перечня специальностей среднего профессионального образования»; </a:t>
            </a:r>
          </a:p>
          <a:p>
            <a:pPr marL="450215" indent="18034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приказа Министерства образования и науки РФ от 18 ноября 2015 г. № 1350 «О внесении изменений в перечни профессий и специальностей среднего профессионального образования, утвержденные приказом Министерства образования и науки Российской Федерации от 29 октября 2013 г. № 1199»;</a:t>
            </a:r>
          </a:p>
          <a:p>
            <a:pPr marL="450215" indent="18034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регламента организации и проведения Всероссийской олимпиады профессионального мастерства обучающихся по специальностям среднего профессионального образования, утвержденного директором Департамента государственной политики в сфере подготовки рабочих кадров и ДПО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Н.М.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Золотаревой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2017 год;</a:t>
            </a:r>
          </a:p>
          <a:p>
            <a:pPr marL="450215" indent="18034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приказа Министерства образования и науки Российской Федерации от 18.04.2014г. № 349 «Об утверждении Федерального государственного образовательного стандарта среднего профессионального образования по специальности 15.02.07 Автоматизация технологических процессов и производств (по отраслям)»;</a:t>
            </a:r>
          </a:p>
          <a:p>
            <a:pPr marL="450215" indent="18034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Регламента Финала национального чемпионата «Молодые профессионалы» (WORLDSKILLS RUSSIA).</a:t>
            </a:r>
          </a:p>
        </p:txBody>
      </p:sp>
    </p:spTree>
    <p:extLst>
      <p:ext uri="{BB962C8B-B14F-4D97-AF65-F5344CB8AC3E}">
        <p14:creationId xmlns:p14="http://schemas.microsoft.com/office/powerpoint/2010/main" val="38857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 noGrp="1"/>
          </p:cNvGrpSpPr>
          <p:nvPr/>
        </p:nvGrpSpPr>
        <p:grpSpPr bwMode="auto">
          <a:xfrm>
            <a:off x="1524000" y="162769"/>
            <a:ext cx="9174480" cy="1378648"/>
            <a:chOff x="0" y="-216451"/>
            <a:chExt cx="9611544" cy="17012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216451"/>
              <a:ext cx="9611544" cy="170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376800"/>
              <a:ext cx="9144000" cy="36524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solidFill>
                    <a:srgbClr val="F2E31A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73973" y="237865"/>
              <a:ext cx="6682511" cy="7772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  <a:tileRect/>
                  </a:gra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ГБПОУ МО </a:t>
              </a:r>
            </a:p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</a:t>
              </a:r>
              <a:r>
                <a:rPr kumimoji="0" lang="ru-RU" sz="2800" b="1" i="0" u="none" strike="noStrike" kern="1200" cap="none" spc="0" normalizeH="0" baseline="0" noProof="0" dirty="0" err="1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Краснозаводский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колледж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27" y="262182"/>
            <a:ext cx="1823925" cy="1167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1119" t="13483" r="20349" b="12053"/>
          <a:stretch/>
        </p:blipFill>
        <p:spPr>
          <a:xfrm>
            <a:off x="3083595" y="2271752"/>
            <a:ext cx="6413102" cy="4587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102" y="1565731"/>
            <a:ext cx="11743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ПРОФЕССИОНАЛЬНО-ОБЩЕСТВЕННОЙ АККРЕДИТАЦИИ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15.02.07 Автоматизация технологических процессов и производств (по отраслям)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 noGrp="1"/>
          </p:cNvGrpSpPr>
          <p:nvPr/>
        </p:nvGrpSpPr>
        <p:grpSpPr bwMode="auto">
          <a:xfrm>
            <a:off x="1523999" y="260648"/>
            <a:ext cx="9161417" cy="1568152"/>
            <a:chOff x="0" y="-216451"/>
            <a:chExt cx="9611544" cy="17012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216451"/>
              <a:ext cx="9611544" cy="170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376800"/>
              <a:ext cx="9144000" cy="36524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solidFill>
                    <a:srgbClr val="F2E31A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86456" y="96160"/>
              <a:ext cx="6682511" cy="7772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  <a:tileRect/>
                  </a:gra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ГБПОУ МО </a:t>
              </a:r>
            </a:p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</a:t>
              </a:r>
              <a:r>
                <a:rPr kumimoji="0" lang="ru-RU" sz="2800" b="1" i="0" u="none" strike="noStrike" kern="1200" cap="none" spc="0" normalizeH="0" baseline="0" noProof="0" dirty="0" err="1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Краснозаводский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колледж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67" y="336006"/>
            <a:ext cx="2176776" cy="1393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880" y="1942060"/>
            <a:ext cx="1180882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РАЗРАБОТКИ И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АУДИТОРИИ ПОЛЬЗОВАТЕЛЕЙ</a:t>
            </a:r>
          </a:p>
          <a:p>
            <a:pPr algn="just"/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оценочных средств (ФОС) олимпиады профессионального мастерства представляет собой комплекс методических и оценочных средств, предназначенных для определения уровня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 участников олимпиады, обучающихся по специальности среднего профессионального образования 15.02.07 Автоматизация технологических процессов и производств (по отраслям).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ФОС является неотъемлемой частью методического обеспечения процедуры проведения Олимпиады, входит в состав комплекта документов организационно-методического обеспечения проведения Олимпиады и включает в себя контрольные задания, а также описания форм и процедур, предназначенных для определения уровня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 участников олимпиады.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Обучающиеся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среднего профессионального образования 15.02.07 Автоматизация технологических процессов и производств (по отраслям).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 noGrp="1"/>
          </p:cNvGrpSpPr>
          <p:nvPr/>
        </p:nvGrpSpPr>
        <p:grpSpPr bwMode="auto">
          <a:xfrm>
            <a:off x="1615440" y="234522"/>
            <a:ext cx="8900160" cy="1581215"/>
            <a:chOff x="0" y="-216451"/>
            <a:chExt cx="9611544" cy="17012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216451"/>
              <a:ext cx="9611544" cy="170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376800"/>
              <a:ext cx="9144000" cy="36524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solidFill>
                    <a:srgbClr val="F2E31A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86456" y="96160"/>
              <a:ext cx="6682511" cy="7772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  <a:tileRect/>
                  </a:gra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ГБПОУ МО </a:t>
              </a:r>
            </a:p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</a:t>
              </a:r>
              <a:r>
                <a:rPr kumimoji="0" lang="ru-RU" sz="2800" b="1" i="0" u="none" strike="noStrike" kern="1200" cap="none" spc="0" normalizeH="0" baseline="0" noProof="0" dirty="0" err="1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Краснозаводский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колледж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86" y="278318"/>
            <a:ext cx="2176776" cy="1393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863" y="1962131"/>
            <a:ext cx="11495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широты возможностей внедрения разработки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основании разработанного фонда оценочных средств в 2017 году был проведен Региональный этап Всероссийской олимпиады профессионального мастерства обучающихся по специальности 15.02.07 Автоматизация технологических процессов и производств (по отраслям) в ГБПОУ МО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Краснозаводский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колледж».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Анализ результатов выполнения заданий ФОС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уровней показал достаточный уровень сложности заданий, оптимальность количества вопросов, предъявляемых участникам олимпиады и достаточность времени для ответа на предложенные вопросы и выполнения заданий. </a:t>
            </a:r>
          </a:p>
        </p:txBody>
      </p:sp>
    </p:spTree>
    <p:extLst>
      <p:ext uri="{BB962C8B-B14F-4D97-AF65-F5344CB8AC3E}">
        <p14:creationId xmlns:p14="http://schemas.microsoft.com/office/powerpoint/2010/main" val="6257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 noGrp="1"/>
          </p:cNvGrpSpPr>
          <p:nvPr/>
        </p:nvGrpSpPr>
        <p:grpSpPr bwMode="auto">
          <a:xfrm>
            <a:off x="1523999" y="260648"/>
            <a:ext cx="9252858" cy="1481927"/>
            <a:chOff x="0" y="-216451"/>
            <a:chExt cx="9611544" cy="17012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216451"/>
              <a:ext cx="9611544" cy="170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376800"/>
              <a:ext cx="9144000" cy="36524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solidFill>
                    <a:srgbClr val="F2E31A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86456" y="96160"/>
              <a:ext cx="6682511" cy="7772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  <a:tileRect/>
                  </a:gra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ГБПОУ МО </a:t>
              </a:r>
            </a:p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</a:t>
              </a:r>
              <a:r>
                <a:rPr kumimoji="0" lang="ru-RU" sz="2800" b="1" i="0" u="none" strike="noStrike" kern="1200" cap="none" spc="0" normalizeH="0" baseline="0" noProof="0" dirty="0" err="1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Краснозаводский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колледж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25" y="287071"/>
            <a:ext cx="2176776" cy="1393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2880" y="1916360"/>
            <a:ext cx="1170431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разработки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Программа конкурсных испытаний Олимпиады профессионального мастерства, представленная в методической разработке фонда оценочных средств, предусматривает для участников выполнение профессионального комплексного задания, которое состоит из двух уровней: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задания I уровня, сформированного в соответствии с профессиональными компетенциями специальности среднего профессионального образования;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задания II уровня, сформированного в соответствии с профессиональными компетенциями специальности укрупненной группы специальностей СПО.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Содержание и уровень сложности профессионального комплексного задания соответствуют федеральному государственному образовательному стандарту СПО, учитывают основные положения соответствующего профессионального стандарта, требования работодателей к специалистам среднего звена.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 noGrp="1"/>
          </p:cNvGrpSpPr>
          <p:nvPr/>
        </p:nvGrpSpPr>
        <p:grpSpPr bwMode="auto">
          <a:xfrm>
            <a:off x="1523999" y="260648"/>
            <a:ext cx="9435737" cy="1481927"/>
            <a:chOff x="0" y="-216451"/>
            <a:chExt cx="9611544" cy="17012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216451"/>
              <a:ext cx="9611544" cy="170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376800"/>
              <a:ext cx="9144000" cy="36524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1200" cap="none" spc="0" normalizeH="0" baseline="0" noProof="0" dirty="0">
                <a:ln>
                  <a:solidFill>
                    <a:srgbClr val="F2E31A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86456" y="96160"/>
              <a:ext cx="6682511" cy="7772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  <a:tileRect/>
                  </a:gra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ГБПОУ МО </a:t>
              </a:r>
            </a:p>
            <a:p>
              <a:pPr marL="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«</a:t>
              </a:r>
              <a:r>
                <a:rPr kumimoji="0" lang="ru-RU" sz="2800" b="1" i="0" u="none" strike="noStrike" kern="1200" cap="none" spc="0" normalizeH="0" baseline="0" noProof="0" dirty="0" err="1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Краснозаводский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колледж</a:t>
              </a:r>
              <a:r>
                <a:rPr kumimoji="0" lang="ru-RU" sz="2800" b="1" i="0" u="none" strike="noStrike" kern="1200" cap="none" spc="0" normalizeH="0" baseline="0" noProof="0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6" y="287071"/>
            <a:ext cx="2176776" cy="1393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504" y="1775271"/>
            <a:ext cx="1191332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с описанием эффектов, которые получит система </a:t>
            </a:r>
          </a:p>
          <a:p>
            <a:pPr lvl="0"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 Московской области от внедрения разработки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образовательных организаций участие в олимпиадах профессионального мастерства способствует: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развитию личности и ее творческих способностей;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обеспечению профессиональной мобильности специалистов среднего звена;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повышению интереса к своей будущей профессии и ее социальной значимости;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расширению круга профессиональных умений по выбранной специальности или профессии;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совершенствованию навыков самостоятельной работы и развитию профессионального мышления;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повышению ответственности студентов за выполняемую работу, способности самостоятельно и эффективно решать проблемы в области профессиональной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проверке профессиональной готовности будущего специалиста к самостоятельной трудовой деятельности.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Данная методическая разработка фонда оценочных средств позволяет проводить Региональный этап олимпиады профессионального мастерства по специальности 15.02.07 Автоматизация технологических процессов и производств (по отраслям) в образовательном учреждении – разработчике, а также осуществлять подготовку студентов к участию в олимпиаде. </a:t>
            </a:r>
          </a:p>
        </p:txBody>
      </p:sp>
    </p:spTree>
    <p:extLst>
      <p:ext uri="{BB962C8B-B14F-4D97-AF65-F5344CB8AC3E}">
        <p14:creationId xmlns:p14="http://schemas.microsoft.com/office/powerpoint/2010/main" val="14711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 noGrp="1"/>
          </p:cNvGrpSpPr>
          <p:nvPr/>
        </p:nvGrpSpPr>
        <p:grpSpPr bwMode="auto">
          <a:xfrm>
            <a:off x="1523999" y="260648"/>
            <a:ext cx="9435737" cy="1481927"/>
            <a:chOff x="0" y="-216451"/>
            <a:chExt cx="9611544" cy="170123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-216451"/>
              <a:ext cx="9611544" cy="17012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1376800"/>
              <a:ext cx="9144000" cy="36524"/>
            </a:xfrm>
            <a:prstGeom prst="rect">
              <a:avLst/>
            </a:prstGeom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ln>
                  <a:solidFill>
                    <a:srgbClr val="F2E31A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86456" y="96160"/>
              <a:ext cx="6682511" cy="7772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indent="-342900" algn="ctr">
                <a:defRPr/>
              </a:pPr>
              <a:r>
                <a:rPr lang="ru-RU" sz="2800" b="1" dirty="0">
                  <a:gradFill flip="none" rotWithShape="1">
                    <a:gsLst>
                      <a:gs pos="0">
                        <a:srgbClr val="E6DCAC"/>
                      </a:gs>
                      <a:gs pos="12000">
                        <a:srgbClr val="E6D78A"/>
                      </a:gs>
                      <a:gs pos="30000">
                        <a:srgbClr val="C7AC4C"/>
                      </a:gs>
                      <a:gs pos="45000">
                        <a:srgbClr val="E6D78A"/>
                      </a:gs>
                      <a:gs pos="77000">
                        <a:srgbClr val="C7AC4C"/>
                      </a:gs>
                      <a:gs pos="100000">
                        <a:srgbClr val="E6DCAC"/>
                      </a:gs>
                    </a:gsLst>
                    <a:lin ang="16200000" scaled="0"/>
                    <a:tileRect/>
                  </a:gra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ГБПОУ МО </a:t>
              </a:r>
            </a:p>
            <a:p>
              <a:pPr indent="-342900" algn="ctr">
                <a:defRPr/>
              </a:pPr>
              <a:r>
                <a:rPr lang="ru-RU" sz="2800" b="1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2800" b="1" dirty="0" err="1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Краснозаводский</a:t>
              </a:r>
              <a:r>
                <a:rPr lang="ru-RU" sz="2800" b="1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 smtClean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колледж</a:t>
              </a:r>
              <a:r>
                <a:rPr lang="ru-RU" sz="2800" b="1" dirty="0">
                  <a:ln>
                    <a:solidFill>
                      <a:srgbClr val="002060">
                        <a:alpha val="80000"/>
                      </a:srgbClr>
                    </a:solidFill>
                  </a:ln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6" y="287071"/>
            <a:ext cx="2176776" cy="1393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597911"/>
            <a:ext cx="11913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966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PRO</cp:lastModifiedBy>
  <cp:revision>32</cp:revision>
  <dcterms:created xsi:type="dcterms:W3CDTF">2018-09-09T10:08:58Z</dcterms:created>
  <dcterms:modified xsi:type="dcterms:W3CDTF">2019-01-21T13:00:16Z</dcterms:modified>
</cp:coreProperties>
</file>