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6" r:id="rId14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5" d="100"/>
          <a:sy n="105" d="100"/>
        </p:scale>
        <p:origin x="-70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0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3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2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9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6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5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4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9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6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4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2AD7-7425-4C8C-8F8A-FA33ABA9F451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DBF1-A1AD-4F4A-973A-1E99C9738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0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cintech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mailto:rcintech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1"/>
            <a:ext cx="9144000" cy="17750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РЕГИОНАЛЬНОЕ УЧЕБНО-МЕТОДИЧЕСКОЕ ОБЪЕДИНЕНИЕ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917" y="2472485"/>
            <a:ext cx="9144000" cy="22608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СИСТЕМЕ СРЕДНЕГО ПРОФЕССИОНАЛЬНОГО ОБРАЗОВАНИЯ ПО УКРУПНЕННОЙ ГРУППЕ ПРОФЕССИЙ/СПЕЦИАЛЬНОСТЕЙ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23.00.00 ТЕХНИКА И ТЕХНОЛОГИИ НАЗЕМНОГО ТРАНСПОРТА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15953" y="5405718"/>
            <a:ext cx="506505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ГБПОУ МО «Щёлковский колледж»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31751"/>
            <a:ext cx="2717800" cy="850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8" y="4585447"/>
            <a:ext cx="2884394" cy="1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Организационная деятельность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52901" y="2034427"/>
            <a:ext cx="2821639" cy="15598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Утверждение плана </a:t>
            </a:r>
            <a:r>
              <a:rPr lang="ru-RU" sz="2400" b="1" dirty="0" smtClean="0"/>
              <a:t>работы РУМО </a:t>
            </a:r>
            <a:r>
              <a:rPr lang="ru-RU" sz="2400" b="1" dirty="0"/>
              <a:t>на 2019г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10182" y="2040216"/>
            <a:ext cx="3204880" cy="15598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Согласовано  Положение </a:t>
            </a:r>
            <a:r>
              <a:rPr lang="ru-RU" sz="2400" b="1" dirty="0"/>
              <a:t>об организации деятельности РУМО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3001" y="2009401"/>
            <a:ext cx="2474258" cy="15598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Согласован</a:t>
            </a:r>
          </a:p>
          <a:p>
            <a:pPr algn="ctr"/>
            <a:r>
              <a:rPr lang="ru-RU" sz="2800" b="1" dirty="0" smtClean="0"/>
              <a:t>состав  </a:t>
            </a:r>
            <a:r>
              <a:rPr lang="ru-RU" sz="2800" b="1" dirty="0" smtClean="0"/>
              <a:t>РУМО</a:t>
            </a:r>
            <a:endParaRPr lang="ru-RU" sz="28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931459" y="1304365"/>
            <a:ext cx="1949823" cy="683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4" idx="0"/>
          </p:cNvCxnSpPr>
          <p:nvPr/>
        </p:nvCxnSpPr>
        <p:spPr>
          <a:xfrm>
            <a:off x="5554196" y="1304365"/>
            <a:ext cx="9525" cy="73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>
          <a:xfrm>
            <a:off x="7500658" y="1210235"/>
            <a:ext cx="1611964" cy="829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berdof.com/wp-content/uploads/2015/03/planning-1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66" y="4346561"/>
            <a:ext cx="3448892" cy="2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s9.detkin-club.ru/images/lekoteka/_5c1083529b8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21" y="3949603"/>
            <a:ext cx="2414681" cy="241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0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5424" y="510988"/>
            <a:ext cx="9870141" cy="1062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Взаимодействие (сотрудничество)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066" y="2925950"/>
            <a:ext cx="2068606" cy="210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предприятиями, работодателями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64541" y="2925950"/>
            <a:ext cx="1837765" cy="210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ФУМО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17777" y="2925949"/>
            <a:ext cx="1985682" cy="2103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/>
              <a:t>Национальным агентством развития квалификаций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84459" y="2906992"/>
            <a:ext cx="3558987" cy="212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Союзом «Агентство развития профессиональных сообществ и рабочих кадров «Молодые профессионалы» (</a:t>
            </a:r>
            <a:r>
              <a:rPr lang="ru-RU" sz="2000" b="1" dirty="0" err="1" smtClean="0"/>
              <a:t>Ворлдскиллс</a:t>
            </a:r>
            <a:r>
              <a:rPr lang="ru-RU" sz="2000" b="1" dirty="0" smtClean="0"/>
              <a:t> Россия)</a:t>
            </a:r>
            <a:endParaRPr lang="ru-RU" sz="20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47765" y="1573306"/>
            <a:ext cx="13447" cy="766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03612" y="2339788"/>
            <a:ext cx="7315200" cy="2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03612" y="2339788"/>
            <a:ext cx="0" cy="58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87906" y="2366682"/>
            <a:ext cx="0" cy="58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43383" y="2366682"/>
            <a:ext cx="0" cy="58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309848" y="2353235"/>
            <a:ext cx="0" cy="58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s://spec-opt-torg.ru/userfiles/image/sotrudniki_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599" y="5150224"/>
            <a:ext cx="2034987" cy="152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2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Методическая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1636"/>
            <a:ext cx="10515600" cy="51953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и проведение экспертизы основных образовательных программ по профессиям, специальностям УГПС 23.00.00 Техника и технологии наземного транспорта</a:t>
            </a:r>
          </a:p>
          <a:p>
            <a:r>
              <a:rPr lang="ru-RU" dirty="0"/>
              <a:t>Организация разработки фондов оценочных средств, используемых при проведении Всероссийской олимпиады профессионального мастерства обучающихся по специальностям СПО по УГПС 23.00.00 Техника и технологии наземного транспорта</a:t>
            </a:r>
          </a:p>
          <a:p>
            <a:r>
              <a:rPr lang="ru-RU" dirty="0"/>
              <a:t>Осуществление методического сопровождения реализации ФГОС СПО УГ 23.00.00 Техника и технологии наземного транспорта</a:t>
            </a:r>
          </a:p>
          <a:p>
            <a:r>
              <a:rPr lang="ru-RU" dirty="0"/>
              <a:t>Организация экспертизы конкурса «Лучшая методическая разработка</a:t>
            </a:r>
            <a:r>
              <a:rPr lang="ru-RU" dirty="0" smtClean="0"/>
              <a:t>»</a:t>
            </a:r>
          </a:p>
          <a:p>
            <a:r>
              <a:rPr lang="ru-RU" dirty="0"/>
              <a:t>Организация и </a:t>
            </a:r>
            <a:r>
              <a:rPr lang="ru-RU" dirty="0" smtClean="0"/>
              <a:t>разработка программ курсов </a:t>
            </a:r>
            <a:r>
              <a:rPr lang="ru-RU" dirty="0"/>
              <a:t>повышения </a:t>
            </a:r>
            <a:r>
              <a:rPr lang="ru-RU" dirty="0" smtClean="0"/>
              <a:t>квалификации</a:t>
            </a:r>
          </a:p>
          <a:p>
            <a:r>
              <a:rPr lang="ru-RU" dirty="0" smtClean="0"/>
              <a:t>Организация </a:t>
            </a:r>
            <a:r>
              <a:rPr lang="ru-RU" dirty="0" smtClean="0"/>
              <a:t>Научно-практической студенческой конференции </a:t>
            </a:r>
            <a:r>
              <a:rPr lang="ru-RU" dirty="0"/>
              <a:t>по профессиям, специальностям УГПС 23.00.00 Техника и технологии наземного транспорта на тему «Лучший курсовой проект»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86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1399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988" y="3304801"/>
            <a:ext cx="10515600" cy="1630269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Контакты РУМО</a:t>
            </a:r>
            <a:r>
              <a:rPr lang="ru-RU" b="1" dirty="0" smtClean="0"/>
              <a:t>: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499) 346-37-14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доб.111, 8-903-117-29-15</a:t>
            </a:r>
          </a:p>
          <a:p>
            <a:pPr marL="0" indent="0">
              <a:buNone/>
            </a:pPr>
            <a:r>
              <a:rPr lang="ru-RU" b="1" u="sng" dirty="0" smtClean="0"/>
              <a:t>Сайт: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РУМО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schelcol.ru/rumo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u="sng" dirty="0" smtClean="0"/>
              <a:t>Почта: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rcintech@mail.ru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4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9546" y="2178424"/>
            <a:ext cx="3758454" cy="1107984"/>
          </a:xfrm>
        </p:spPr>
        <p:txBody>
          <a:bodyPr>
            <a:normAutofit/>
          </a:bodyPr>
          <a:lstStyle/>
          <a:p>
            <a:r>
              <a:rPr lang="ru-RU" b="1" dirty="0" smtClean="0"/>
              <a:t>В составе РУМО: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9 </a:t>
            </a:r>
            <a:r>
              <a:rPr lang="ru-RU" b="1" dirty="0" smtClean="0"/>
              <a:t>человек из 8 </a:t>
            </a:r>
            <a:r>
              <a:rPr lang="ru-RU" b="1" dirty="0" smtClean="0"/>
              <a:t>ПОО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75" y="798304"/>
            <a:ext cx="2717800" cy="85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1546412"/>
            <a:ext cx="3039036" cy="31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РУМО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9270" y="3959656"/>
            <a:ext cx="2469199" cy="561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Экспертно-методическая секция</a:t>
            </a:r>
            <a:endParaRPr lang="ru-RU" sz="1600" b="1" dirty="0"/>
          </a:p>
        </p:txBody>
      </p:sp>
      <p:sp>
        <p:nvSpPr>
          <p:cNvPr id="8" name="Прямоугольник с одним усеченным и одним скругленным углом 7"/>
          <p:cNvSpPr/>
          <p:nvPr/>
        </p:nvSpPr>
        <p:spPr>
          <a:xfrm>
            <a:off x="561892" y="4806417"/>
            <a:ext cx="2644589" cy="156194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b="1" dirty="0" smtClean="0"/>
              <a:t>Заместители руководителей ПОО;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методисты;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преподаватели;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специалисты организаций</a:t>
            </a:r>
            <a:endParaRPr lang="ru-RU" sz="16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29976" y="1877130"/>
            <a:ext cx="0" cy="161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13868" y="3374113"/>
            <a:ext cx="2" cy="674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37684" y="4520970"/>
            <a:ext cx="0" cy="243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vet.adm44.ru/i/news/imageimage102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459991"/>
            <a:ext cx="96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51" y="3602036"/>
            <a:ext cx="3432297" cy="2574223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5536041" y="654789"/>
            <a:ext cx="2137334" cy="56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УГПС 23.00.00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24001" y="2823894"/>
            <a:ext cx="3114378" cy="55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Экспертно-методическая секция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510458" y="2058951"/>
            <a:ext cx="3039036" cy="55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РУМО</a:t>
            </a:r>
            <a:endParaRPr lang="ru-RU" sz="1600" b="1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058690" y="2593474"/>
            <a:ext cx="0" cy="230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21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779" y="225641"/>
            <a:ext cx="9277027" cy="487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Информационное сопровождение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" y="3904048"/>
            <a:ext cx="3837836" cy="1912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-2666" r="26628" b="2666"/>
          <a:stretch/>
        </p:blipFill>
        <p:spPr>
          <a:xfrm>
            <a:off x="3738825" y="3904048"/>
            <a:ext cx="2458212" cy="1912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803" y="1543987"/>
            <a:ext cx="4572000" cy="1738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Официальный сайт ГБПОУ МО «Щелковский колледж» - площадка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РУМО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https://schelcol.ru/rumo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0578" y="1543987"/>
            <a:ext cx="2755692" cy="152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Почта РУМО:</a:t>
            </a:r>
          </a:p>
          <a:p>
            <a:pPr algn="ctr"/>
            <a:r>
              <a:rPr lang="en-US" sz="2800" dirty="0" smtClean="0">
                <a:hlinkClick r:id="rId4"/>
              </a:rPr>
              <a:t>rcintech@mail.ru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13695" y="1543987"/>
            <a:ext cx="3293426" cy="152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Методический портал </a:t>
            </a:r>
          </a:p>
          <a:p>
            <a:pPr algn="ctr"/>
            <a:r>
              <a:rPr lang="ru-RU" sz="2800" b="1" dirty="0" smtClean="0"/>
              <a:t>Московской области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9"/>
          <a:stretch/>
        </p:blipFill>
        <p:spPr>
          <a:xfrm>
            <a:off x="8139965" y="3739157"/>
            <a:ext cx="3867155" cy="1972096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2818151" y="3282846"/>
            <a:ext cx="359764" cy="456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0440648" y="3106267"/>
            <a:ext cx="359764" cy="456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Ð­Ð»ÐµÐºÑÑÐ¾Ð½Ð½Ð¾Ð¹ Ð¿Ð¾ÑÑÑ ÐÐ¾Ð»Ð¾ÑÐ¾Ð¹ Ð·Ð½Ð°Ðº â ÑÑÐ¾ÐºÐ¾Ð²Ð¾Ðµ ÑÐ¾ÑÐ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37" y="3614743"/>
            <a:ext cx="1263910" cy="12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6992910" y="3111222"/>
            <a:ext cx="359764" cy="456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8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77" y="2149765"/>
            <a:ext cx="10515600" cy="1543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Результаты деятельности </a:t>
            </a:r>
          </a:p>
          <a:p>
            <a:pPr marL="0" indent="0" algn="ctr">
              <a:buNone/>
            </a:pPr>
            <a:r>
              <a:rPr lang="ru-RU" sz="4800" b="1" dirty="0" smtClean="0"/>
              <a:t>за июнь-декабрь 2018 г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77" y="495826"/>
            <a:ext cx="2717800" cy="8509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196543" y="369995"/>
            <a:ext cx="2137334" cy="56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УГПС 23.00.00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edunion.ru/uploads/data/feed/2016-11/metodicheskie-materialy-dlya-profkomov-vuz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71" y="3819583"/>
            <a:ext cx="4193868" cy="23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o-gub.ru/files/images/news/2017/11.2017/08/a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9" y="4172335"/>
            <a:ext cx="2265082" cy="21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5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74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организационной деятельности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8303"/>
            <a:ext cx="10515600" cy="3362979"/>
          </a:xfrm>
        </p:spPr>
        <p:txBody>
          <a:bodyPr/>
          <a:lstStyle/>
          <a:p>
            <a:r>
              <a:rPr lang="ru-RU" dirty="0" smtClean="0"/>
              <a:t>проведено 9 заседаний РУМО по методическому сопровождению, по разработке и экспертизам программ, методических разработок;</a:t>
            </a:r>
          </a:p>
          <a:p>
            <a:r>
              <a:rPr lang="ru-RU" dirty="0" smtClean="0"/>
              <a:t>представители РУМО приняли участие в мероприятиях различного уровня в качестве слушателей и участников;</a:t>
            </a:r>
          </a:p>
          <a:p>
            <a:r>
              <a:rPr lang="ru-RU" dirty="0" smtClean="0"/>
              <a:t>организовано взаимодействие с Межрегиональным центром компетенций ОГАПОУ «Ульяновский авиационный колледж»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7" y="4612341"/>
            <a:ext cx="2635624" cy="1976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2" y="4612341"/>
            <a:ext cx="2635624" cy="1976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37" y="4612341"/>
            <a:ext cx="2528857" cy="18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0"/>
            <a:ext cx="10399058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методической деятельности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4" y="968188"/>
            <a:ext cx="9291917" cy="5217459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Проведены </a:t>
            </a:r>
            <a:r>
              <a:rPr lang="ru-RU" dirty="0"/>
              <a:t>экспертизы онлайн-курсов  МДК 02.01. «Автомобильные </a:t>
            </a:r>
            <a:r>
              <a:rPr lang="ru-RU" dirty="0" smtClean="0"/>
              <a:t>эксплуатационные </a:t>
            </a:r>
            <a:r>
              <a:rPr lang="ru-RU" dirty="0"/>
              <a:t>материалы» 2. МДК 01.02 «Документационное обеспечение логистических </a:t>
            </a:r>
            <a:r>
              <a:rPr lang="ru-RU" dirty="0" smtClean="0"/>
              <a:t>процессов»</a:t>
            </a:r>
          </a:p>
          <a:p>
            <a:r>
              <a:rPr lang="ru-RU" dirty="0" smtClean="0"/>
              <a:t>Актуализированы ФГОС СПО в соответствии с профессиональными  стандартами по специальностям 23.02.07 </a:t>
            </a:r>
            <a:r>
              <a:rPr lang="ru-RU" dirty="0"/>
              <a:t>Техническое обслуживание и ремонт двигателей, систем и агрегатов </a:t>
            </a:r>
            <a:r>
              <a:rPr lang="ru-RU" dirty="0" smtClean="0"/>
              <a:t>автомобилей,</a:t>
            </a:r>
            <a:r>
              <a:rPr lang="ru-RU" dirty="0"/>
              <a:t> </a:t>
            </a:r>
            <a:r>
              <a:rPr lang="ru-RU" dirty="0" smtClean="0"/>
              <a:t>23.01.17 </a:t>
            </a:r>
            <a:r>
              <a:rPr lang="ru-RU" dirty="0"/>
              <a:t>Мастер по техническому обслуживанию </a:t>
            </a:r>
            <a:r>
              <a:rPr lang="ru-RU" dirty="0" smtClean="0"/>
              <a:t>автомобилей</a:t>
            </a:r>
          </a:p>
          <a:p>
            <a:r>
              <a:rPr lang="ru-RU" dirty="0" smtClean="0"/>
              <a:t>Разработан  </a:t>
            </a:r>
            <a:r>
              <a:rPr lang="ru-RU" dirty="0" smtClean="0"/>
              <a:t>УМК</a:t>
            </a:r>
            <a:r>
              <a:rPr lang="ru-RU" dirty="0"/>
              <a:t> по специальности 23.02.07 Техническое обслуживание и ремонт двигателей, систем и агрегатов автомобилей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https://kpfu.ru/portal/docs/F_1982944000/306be7eefc181574db2ec5b09990fc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41" y="4265985"/>
            <a:ext cx="2080745" cy="15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3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6176"/>
            <a:ext cx="8709212" cy="58407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Разработаны </a:t>
            </a:r>
            <a:r>
              <a:rPr lang="ru-RU" dirty="0"/>
              <a:t>и </a:t>
            </a:r>
            <a:r>
              <a:rPr lang="ru-RU" dirty="0" smtClean="0"/>
              <a:t>утверждены методические материалы </a:t>
            </a:r>
            <a:r>
              <a:rPr lang="ru-RU" dirty="0"/>
              <a:t>для демонстрационного </a:t>
            </a:r>
            <a:r>
              <a:rPr lang="ru-RU" dirty="0" smtClean="0"/>
              <a:t>экзамена по стандартам </a:t>
            </a:r>
            <a:r>
              <a:rPr lang="en-US" dirty="0" err="1" smtClean="0"/>
              <a:t>WorldSkills</a:t>
            </a:r>
            <a:r>
              <a:rPr lang="en-US" dirty="0" smtClean="0"/>
              <a:t> </a:t>
            </a:r>
            <a:r>
              <a:rPr lang="ru-RU" dirty="0" smtClean="0"/>
              <a:t>по компетенции «Ремонт и обслуживание легковых автомобилей»;</a:t>
            </a:r>
          </a:p>
          <a:p>
            <a:r>
              <a:rPr lang="ru-RU" dirty="0" smtClean="0"/>
              <a:t>Проведены 49 внешних экспертиз  </a:t>
            </a:r>
            <a:r>
              <a:rPr lang="ru-RU" dirty="0"/>
              <a:t>программ </a:t>
            </a:r>
            <a:r>
              <a:rPr lang="ru-RU" dirty="0" err="1"/>
              <a:t>профобучения</a:t>
            </a:r>
            <a:r>
              <a:rPr lang="ru-RU" dirty="0"/>
              <a:t> школьников в рамках приоритетного проекта «Путевка в жизнь школьникам Подмосковья - получение профессии вместе с аттестатом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Проведены экспертизы  конкурса </a:t>
            </a:r>
            <a:r>
              <a:rPr lang="ru-RU" dirty="0"/>
              <a:t>«Лучшая методическая разработка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9 преподавателей и мастеров ПОО прошли курсы по стандартам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err="1" smtClean="0"/>
              <a:t>WorldSkills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Создана страница </a:t>
            </a:r>
            <a:r>
              <a:rPr lang="ru-RU" dirty="0"/>
              <a:t>РУМО и размещение информации о работе РУМО на сайте </a:t>
            </a:r>
            <a:r>
              <a:rPr lang="ru-RU" dirty="0" smtClean="0"/>
              <a:t>колледжа.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lubschool.edumsko.ru/uploads/900/865/section/371589/Kartinki/utverzhdenyi-metodicheskie-rekomendatsii-po-vyipolneniyu-kursovyih-rabot-v-kgpu-.jpg?15386390954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44" y="340948"/>
            <a:ext cx="1949033" cy="17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laplandiya.org/uploads/pages/2505/img/news-20180522-1526979746-kmbu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62" y="4762452"/>
            <a:ext cx="2556865" cy="161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uvenirych.com/image/cache/catalog/prikoly/DS12_2-700x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377" y="2220736"/>
            <a:ext cx="1949033" cy="23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9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634" y="21641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Проектирование деятельности на 2019г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82" y="553777"/>
            <a:ext cx="2717800" cy="8509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712448" y="410262"/>
            <a:ext cx="2137334" cy="56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УГПС 23.00.00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4" name="Picture 4" descr="https://www.ovtr.ru/assets/images/fotolia_73122290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7" y="4249088"/>
            <a:ext cx="4240119" cy="132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ino-koktebel.ru/upload/iblock/5ca/5cac4074fcbda12b6cdeefd18541c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78" y="3627528"/>
            <a:ext cx="3085111" cy="20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1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Организационная деятельность РУМО: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7541" y="1564525"/>
            <a:ext cx="3039036" cy="6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РУМО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53935" y="2528046"/>
            <a:ext cx="2303929" cy="102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Экспертный совет</a:t>
            </a:r>
            <a:endParaRPr lang="ru-RU" b="1" dirty="0"/>
          </a:p>
        </p:txBody>
      </p:sp>
      <p:sp>
        <p:nvSpPr>
          <p:cNvPr id="12" name="Прямоугольник с одним усеченным и одним скругленным углом 11"/>
          <p:cNvSpPr/>
          <p:nvPr/>
        </p:nvSpPr>
        <p:spPr>
          <a:xfrm>
            <a:off x="7783604" y="3997838"/>
            <a:ext cx="2644589" cy="121962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Предприятия, организации работодателей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27059" y="2159141"/>
            <a:ext cx="0" cy="161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1209" y="2353235"/>
            <a:ext cx="7272618" cy="2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3281" y="2366682"/>
            <a:ext cx="2" cy="207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1" idx="0"/>
          </p:cNvCxnSpPr>
          <p:nvPr/>
        </p:nvCxnSpPr>
        <p:spPr>
          <a:xfrm>
            <a:off x="9105899" y="2320505"/>
            <a:ext cx="1" cy="20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833282" y="3602037"/>
            <a:ext cx="1" cy="3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2"/>
            <a:endCxn id="12" idx="3"/>
          </p:cNvCxnSpPr>
          <p:nvPr/>
        </p:nvCxnSpPr>
        <p:spPr>
          <a:xfrm flipH="1">
            <a:off x="9105899" y="3555859"/>
            <a:ext cx="1" cy="441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1316" y="2528046"/>
            <a:ext cx="2303929" cy="102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Экспертно-методическая секция</a:t>
            </a:r>
            <a:endParaRPr lang="ru-RU" b="1" dirty="0"/>
          </a:p>
        </p:txBody>
      </p:sp>
      <p:sp>
        <p:nvSpPr>
          <p:cNvPr id="20" name="Прямоугольник с одним усеченным и одним скругленным углом 19"/>
          <p:cNvSpPr/>
          <p:nvPr/>
        </p:nvSpPr>
        <p:spPr>
          <a:xfrm>
            <a:off x="510985" y="3951659"/>
            <a:ext cx="2644589" cy="213402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b="1" dirty="0" smtClean="0"/>
              <a:t>Руководители ПОО;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методисты;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преподаватели;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специалисты организаций</a:t>
            </a:r>
            <a:endParaRPr lang="ru-RU" b="1" dirty="0"/>
          </a:p>
        </p:txBody>
      </p:sp>
      <p:cxnSp>
        <p:nvCxnSpPr>
          <p:cNvPr id="21" name="Прямая соединительная линия 20"/>
          <p:cNvCxnSpPr>
            <a:stCxn id="19" idx="2"/>
            <a:endCxn id="20" idx="3"/>
          </p:cNvCxnSpPr>
          <p:nvPr/>
        </p:nvCxnSpPr>
        <p:spPr>
          <a:xfrm flipH="1">
            <a:off x="1833280" y="3555859"/>
            <a:ext cx="1" cy="3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675094" y="2651985"/>
            <a:ext cx="2303929" cy="102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Рабочие группы</a:t>
            </a:r>
            <a:endParaRPr lang="ru-RU" b="1" dirty="0"/>
          </a:p>
        </p:txBody>
      </p:sp>
      <p:cxnSp>
        <p:nvCxnSpPr>
          <p:cNvPr id="30" name="Прямая соединительная линия 29"/>
          <p:cNvCxnSpPr>
            <a:endCxn id="29" idx="0"/>
          </p:cNvCxnSpPr>
          <p:nvPr/>
        </p:nvCxnSpPr>
        <p:spPr>
          <a:xfrm>
            <a:off x="5827058" y="2347654"/>
            <a:ext cx="1" cy="304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827057" y="3704097"/>
            <a:ext cx="1" cy="3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с одним усеченным и одним скругленным углом 32"/>
          <p:cNvSpPr/>
          <p:nvPr/>
        </p:nvSpPr>
        <p:spPr>
          <a:xfrm>
            <a:off x="3789827" y="3951653"/>
            <a:ext cx="3848102" cy="277187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по </a:t>
            </a:r>
            <a:r>
              <a:rPr lang="ru-RU" sz="1600" b="1" dirty="0" smtClean="0"/>
              <a:t>специальностям:</a:t>
            </a:r>
          </a:p>
          <a:p>
            <a:r>
              <a:rPr lang="ru-RU" sz="1400" dirty="0"/>
              <a:t>23.01.17 Мастер по ремонту и обслуживанию автомобилей </a:t>
            </a:r>
          </a:p>
          <a:p>
            <a:r>
              <a:rPr lang="ru-RU" sz="1400" dirty="0"/>
              <a:t>23.02.07 Техническое обслуживание и ремонт двигателей, систем и агрегатов автомобилей 35.02.16 Эксплуатация и ремонт сельскохозяйственной техники </a:t>
            </a:r>
          </a:p>
          <a:p>
            <a:r>
              <a:rPr lang="ru-RU" sz="1400" dirty="0"/>
              <a:t>25.02.08 Эксплуатация беспилотных авиационных систем </a:t>
            </a:r>
          </a:p>
          <a:p>
            <a:r>
              <a:rPr lang="ru-RU" sz="1400" dirty="0"/>
              <a:t>25.02.06. Производство и обслуживание авиационной техники</a:t>
            </a:r>
          </a:p>
          <a:p>
            <a:pPr marL="285750" indent="-285750">
              <a:buFontTx/>
              <a:buChar char="-"/>
            </a:pP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06110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511</Words>
  <Application>Microsoft Office PowerPoint</Application>
  <PresentationFormat>Произвольный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РЕГИОНАЛЬНОЕ УЧЕБНО-МЕТОДИЧЕСКОЕ ОБЪЕДИНЕНИЕ</vt:lpstr>
      <vt:lpstr>Презентация PowerPoint</vt:lpstr>
      <vt:lpstr>Информационное сопровождение</vt:lpstr>
      <vt:lpstr>Презентация PowerPoint</vt:lpstr>
      <vt:lpstr>Результаты организационной деятельности</vt:lpstr>
      <vt:lpstr>Результаты методической деятельности</vt:lpstr>
      <vt:lpstr>Презентация PowerPoint</vt:lpstr>
      <vt:lpstr>Проектирование деятельности на 2019г</vt:lpstr>
      <vt:lpstr>Организационная деятельность РУМО: </vt:lpstr>
      <vt:lpstr>Организационная деятельность</vt:lpstr>
      <vt:lpstr>Презентация PowerPoint</vt:lpstr>
      <vt:lpstr>Методическая деятельность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РЕГИОНАЛЬНОЕ УЧЕБНО-МЕТОДИЧЕСКОЕ ОБЪЕДИНЕНИЕ</dc:title>
  <dc:creator>ACER BOOK</dc:creator>
  <cp:lastModifiedBy>Admin</cp:lastModifiedBy>
  <cp:revision>35</cp:revision>
  <cp:lastPrinted>2019-01-23T07:08:21Z</cp:lastPrinted>
  <dcterms:created xsi:type="dcterms:W3CDTF">2019-01-22T18:53:24Z</dcterms:created>
  <dcterms:modified xsi:type="dcterms:W3CDTF">2019-01-23T07:09:07Z</dcterms:modified>
</cp:coreProperties>
</file>