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7F7DA-92DF-4854-BBEA-DD8EA2852B99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8E446-A598-4B3C-A9C1-D32CD5B10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1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E446-A598-4B3C-A9C1-D32CD5B106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2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AB5F-6926-418D-8F6D-7C0435708CF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04F7-3E2C-4384-A8DB-729A83687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AB5F-6926-418D-8F6D-7C0435708CF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04F7-3E2C-4384-A8DB-729A83687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AB5F-6926-418D-8F6D-7C0435708CF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04F7-3E2C-4384-A8DB-729A83687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AB5F-6926-418D-8F6D-7C0435708CF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04F7-3E2C-4384-A8DB-729A83687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AB5F-6926-418D-8F6D-7C0435708CF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04F7-3E2C-4384-A8DB-729A83687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AB5F-6926-418D-8F6D-7C0435708CF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04F7-3E2C-4384-A8DB-729A836876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AB5F-6926-418D-8F6D-7C0435708CF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04F7-3E2C-4384-A8DB-729A83687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AB5F-6926-418D-8F6D-7C0435708CF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04F7-3E2C-4384-A8DB-729A83687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AB5F-6926-418D-8F6D-7C0435708CF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04F7-3E2C-4384-A8DB-729A83687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AB5F-6926-418D-8F6D-7C0435708CF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8F04F7-3E2C-4384-A8DB-729A83687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AB5F-6926-418D-8F6D-7C0435708CF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04F7-3E2C-4384-A8DB-729A83687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9E8AB5F-6926-418D-8F6D-7C0435708CF5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38F04F7-3E2C-4384-A8DB-729A836876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ompose/?mailto=mailto:as9166440301@yandex.ru" TargetMode="External"/><Relationship Id="rId2" Type="http://schemas.openxmlformats.org/officeDocument/2006/relationships/hyperlink" Target="mailto:gribova-yuliya@bk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88641"/>
            <a:ext cx="6046440" cy="1872207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РЦК в области «Промышленные и инженерные технологии (специализация «Машиностроение, управление сложными техническими системами, обработка материалов»)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7920880" cy="309634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 – МЕТОДИЧЕСКИЕ ОБЪЕДИНЕНИЯ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СПО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РУМО 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15.00.00. Машиностроения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4" y="404663"/>
            <a:ext cx="2018994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89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3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Перечень реализуемых ОПОП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15.02.10 Мехатроника и мобильная робототехника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15.02.10 Техническое обслуживание и ремонт систем вентиляции и кондиционирования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15.02.15 Технология металлообрабатывающего производства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15.01.05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Сварщик (ручной и частично механизированной сварки (наплавки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6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088892" cy="360040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РУМО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005401"/>
              </p:ext>
            </p:extLst>
          </p:nvPr>
        </p:nvGraphicFramePr>
        <p:xfrm>
          <a:off x="1403648" y="548680"/>
          <a:ext cx="7200800" cy="4489990"/>
        </p:xfrm>
        <a:graphic>
          <a:graphicData uri="http://schemas.openxmlformats.org/drawingml/2006/table">
            <a:tbl>
              <a:tblPr firstRow="1" firstCol="1" bandRow="1"/>
              <a:tblGrid>
                <a:gridCol w="360040"/>
                <a:gridCol w="2717919"/>
                <a:gridCol w="2385358"/>
                <a:gridCol w="1737483"/>
              </a:tblGrid>
              <a:tr h="213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ГБПОУ МО «Раменский колледж»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Грибова Юлия Юрьевна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Председатель РУМО, зав. отделением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Сизова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Алла Борисовна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Зав. отделением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ГАПОУ МО «Егорьевский техникум»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Каширова Галина Викторовна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Зав. отделением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ГБПОУ МО «Луховицко-аграрный промышленный техникум»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Никитина Елена Евгеньевна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методист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ГБПОУ МО «Люберецкий техникум им. Героя Советского Союза, летчика-космонавта Ю.А. Гагарина»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Мальгина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Валентина Васильевна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методист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ГБПОУ МО «Колледж Коломна»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Пеньков Виктор Дмитриевич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методист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ГБПОУ МО «Долгопрудненский техникум»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Онищенко Наталия Александровна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Зав. отделением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ГБПОУ МО «Балашихинский техникум»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Прибыткова Галина Константиновна 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Зав. отделением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ГБПОУ МО «Колледж Подмосковье»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Стародубцева Марина Александровна 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преподаватель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ГБПОУ МО «Ступинский техникум им. А.Т. Туманова»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Распутина Елена Васильевна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председатель ЦК</a:t>
                      </a:r>
                    </a:p>
                  </a:txBody>
                  <a:tcPr marL="31630" marR="31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10746" y="1100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2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5909280" cy="548640"/>
          </a:xfrm>
        </p:spPr>
        <p:txBody>
          <a:bodyPr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ОБЯЗАННОСТЕЙ. Проектные ГРУППЫ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976268"/>
              </p:ext>
            </p:extLst>
          </p:nvPr>
        </p:nvGraphicFramePr>
        <p:xfrm>
          <a:off x="611560" y="1124744"/>
          <a:ext cx="6912768" cy="3573074"/>
        </p:xfrm>
        <a:graphic>
          <a:graphicData uri="http://schemas.openxmlformats.org/drawingml/2006/table">
            <a:tbl>
              <a:tblPr firstRow="1" firstCol="1" bandRow="1"/>
              <a:tblGrid>
                <a:gridCol w="2045615"/>
                <a:gridCol w="4867153"/>
              </a:tblGrid>
              <a:tr h="19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50" marR="5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Ответственные:</a:t>
                      </a:r>
                    </a:p>
                  </a:txBody>
                  <a:tcPr marL="54250" marR="5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Грибова Юлия Юрьевна</a:t>
                      </a:r>
                    </a:p>
                  </a:txBody>
                  <a:tcPr marL="54250" marR="5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Разработку, внедрение, реализацию проектов, координация деятельности по приоритетным  направлениям</a:t>
                      </a:r>
                    </a:p>
                  </a:txBody>
                  <a:tcPr marL="54250" marR="5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Сизова Алла Борисовна</a:t>
                      </a:r>
                    </a:p>
                  </a:txBody>
                  <a:tcPr marL="54250" marR="5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Организационно – методическое сопровождение </a:t>
                      </a:r>
                    </a:p>
                  </a:txBody>
                  <a:tcPr marL="54250" marR="5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Каширова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Галина Викторовна</a:t>
                      </a:r>
                    </a:p>
                  </a:txBody>
                  <a:tcPr marL="54250" marR="5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ПРОЕКТНЫЕ ГРУППЫ: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проектных групп задается руководством.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Она предполагает разработку отдельной ограниченной задачи, решение которой затрагивает многие подразделения организации.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Проектные группы образуются чаще всего из специалистов-экспертов и представителей руководящего состава, которые подбираются для решения конкретного круга проблем в соответствии с их профессиональной компетентностью.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Главной задачей проектных групп является эффективное выполнение поручения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50" marR="5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Никитина Елена Евгеньевна</a:t>
                      </a:r>
                    </a:p>
                  </a:txBody>
                  <a:tcPr marL="54250" marR="5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Прибыткова Галина Константиновна </a:t>
                      </a:r>
                    </a:p>
                  </a:txBody>
                  <a:tcPr marL="54250" marR="5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Стародубцева Марина Александровна </a:t>
                      </a:r>
                    </a:p>
                  </a:txBody>
                  <a:tcPr marL="54250" marR="5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Распутина Елена Васильевна</a:t>
                      </a:r>
                    </a:p>
                  </a:txBody>
                  <a:tcPr marL="54250" marR="5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Пеньков Виктор Дмитриевич</a:t>
                      </a:r>
                    </a:p>
                  </a:txBody>
                  <a:tcPr marL="54250" marR="54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48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88324" cy="864096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РУМО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июнь-декабрь 2018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88324" cy="3600400"/>
          </a:xfrm>
        </p:spPr>
        <p:txBody>
          <a:bodyPr/>
          <a:lstStyle/>
          <a:p>
            <a:pPr marL="0" indent="0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ДЕЯТЕЛЬНОСТИ ПЕДАГОГИЧЕСКИХ РАБОТНИКОВ ОО, </a:t>
            </a:r>
          </a:p>
          <a:p>
            <a:pPr marL="0" indent="0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РУМО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 между ОО членами РУМО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по вопросам реализации образовательных программ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оперативного информационного обеспечения деятельности РУМО</a:t>
            </a:r>
          </a:p>
          <a:p>
            <a:pPr marL="0" indent="0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региональных и Федеральных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экспертизе онлайн – курсов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экспертизе макета программ и  программы «Путевка в жизнь школьникам Подмосковья – получение профессии вместе с аттестатом» </a:t>
            </a:r>
          </a:p>
        </p:txBody>
      </p:sp>
    </p:spTree>
    <p:extLst>
      <p:ext uri="{BB962C8B-B14F-4D97-AF65-F5344CB8AC3E}">
        <p14:creationId xmlns:p14="http://schemas.microsoft.com/office/powerpoint/2010/main" val="227208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16316" cy="725760"/>
          </a:xfrm>
        </p:spPr>
        <p:txBody>
          <a:bodyPr/>
          <a:lstStyle/>
          <a:p>
            <a:pPr lvl="0">
              <a:spcBef>
                <a:spcPts val="800"/>
              </a:spcBef>
            </a:pPr>
            <a:r>
              <a:rPr lang="ru-RU" sz="1600" b="1" i="1" cap="none" dirty="0" smtClean="0">
                <a:solidFill>
                  <a:srgbClr val="08A1D9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cap="none" dirty="0" smtClean="0">
                <a:solidFill>
                  <a:srgbClr val="08A1D9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cap="none" dirty="0">
                <a:solidFill>
                  <a:srgbClr val="08A1D9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cap="none" dirty="0">
                <a:solidFill>
                  <a:srgbClr val="08A1D9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cap="none" dirty="0" smtClean="0">
                <a:solidFill>
                  <a:srgbClr val="08A1D9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КООРДИНАЦИЯ </a:t>
            </a:r>
            <a:r>
              <a:rPr lang="ru-RU" sz="1600" b="1" i="1" cap="none" dirty="0">
                <a:solidFill>
                  <a:srgbClr val="08A1D9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ДЕЯТЕЛЬНОСТИ ПЕДАГОГИЧЕСКИХ РАБОТНИКОВ ОО, </a:t>
            </a:r>
            <a:br>
              <a:rPr lang="ru-RU" sz="1600" b="1" i="1" cap="none" dirty="0">
                <a:solidFill>
                  <a:srgbClr val="08A1D9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cap="none" dirty="0">
                <a:solidFill>
                  <a:srgbClr val="08A1D9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ЧЛЕНОВ </a:t>
            </a:r>
            <a:r>
              <a:rPr lang="ru-RU" sz="1600" b="1" i="1" cap="none" dirty="0" smtClean="0">
                <a:solidFill>
                  <a:srgbClr val="08A1D9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РУМО. Сетевой учебный центр</a:t>
            </a:r>
            <a:r>
              <a:rPr lang="ru-RU" sz="1600" b="1" i="1" cap="none" dirty="0">
                <a:solidFill>
                  <a:srgbClr val="08A1D9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cap="none" dirty="0">
                <a:solidFill>
                  <a:srgbClr val="08A1D9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24936" cy="46085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онлайн –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профессии 15.01.05 Сварщик (ручной и частично механизированной сварки (наплавки) дисциплина ОП. Допуски и технические измерения:  	</a:t>
            </a:r>
          </a:p>
          <a:p>
            <a:pPr>
              <a:lnSpc>
                <a:spcPct val="17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начало курса - с 22.10.2018 года по 03.12.2018 года </a:t>
            </a:r>
          </a:p>
          <a:p>
            <a:pPr>
              <a:lnSpc>
                <a:spcPct val="17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успешно прошли обучение 275 студентов из 12 сетевых колледжей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образовательный процесс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ЭУМК с сетевыми колледжами (2018 год подготовительный этап)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реализованы  программы повышения квалификации для педагогических работников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«сетевых колледжей»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"сетевых школ"  по темам:                                               </a:t>
            </a:r>
          </a:p>
          <a:p>
            <a:pPr>
              <a:lnSpc>
                <a:spcPct val="17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1. 3 D-моделирование 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7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2. Программирование микроконтроллеров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-совместимых электронных устройств   	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3.Программирование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роботизированных систем и комплексов в графической среде программирования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LabView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Обучены педагогические работники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«сетевых колледжей»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«Использование информационно- технологической платформы «Академия-Медиа» для организации электронного обучения» (совместно с Академией – медиа) 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участников Московской области к Финалу Национального чемпионата «Молодые профессионалы»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- 2019 по блокам компетенций» с сетевыми колледжами Московской области.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51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614968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и федеральных проектов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900" b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учебно-методическая экспертиза онлайн-курса (онлайн – курс прошел обязательную оценку  на федеральной платформе онлайн – обучения);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900" b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содержательная экспертиза программ  профессионального обучения по  профессиям «Оператор  станков с ПУ», «Станочник широкого профиля», «Секретарь суда», «Слесарь – ремонтник», «Токарь» в рамках  приоритетного проекта  «ПУТЕВКА В ЖИЗНЬ ШКОЛЬНИКАМ ПОДМОСКОВЬЯ – ПОЛУЧЕНИЕ ПРОФЕССИИ ВМЕСТЕ С АТТЕСТАТОМ»;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900" b="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содержательная экспертиза конкурсных работ «Лучшие практики методического обеспечения образовательной деятельности по профессиям и специальностям ТОП-50»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47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на 2019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58"/>
            <a:ext cx="9180512" cy="581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454552"/>
              </p:ext>
            </p:extLst>
          </p:nvPr>
        </p:nvGraphicFramePr>
        <p:xfrm>
          <a:off x="1115616" y="692696"/>
          <a:ext cx="7056785" cy="2520280"/>
        </p:xfrm>
        <a:graphic>
          <a:graphicData uri="http://schemas.openxmlformats.org/drawingml/2006/table">
            <a:tbl>
              <a:tblPr firstRow="1" firstCol="1" bandRow="1"/>
              <a:tblGrid>
                <a:gridCol w="1505466"/>
                <a:gridCol w="1528924"/>
                <a:gridCol w="1447511"/>
                <a:gridCol w="2574884"/>
              </a:tblGrid>
              <a:tr h="420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Должность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Телефон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Электронная почта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Грибова Юлия Юрьевна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Председатель РУМО, зав. отделением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8-916-771-24-02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gribova-yuliya@bk.ru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Сизова Алла Борисовна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Зав. отделением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8-926-862-02-72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as9166440301@yandex.ru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711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140</TotalTime>
  <Words>507</Words>
  <Application>Microsoft Office PowerPoint</Application>
  <PresentationFormat>Экран (4:3)</PresentationFormat>
  <Paragraphs>116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РЦК в области «Промышленные и инженерные технологии (специализация «Машиностроение, управление сложными техническими системами, обработка материалов») </vt:lpstr>
      <vt:lpstr>Перечень реализуемых ОПОП</vt:lpstr>
      <vt:lpstr> Состав РУМО </vt:lpstr>
      <vt:lpstr>Распределение ОБЯЗАННОСТЕЙ. Проектные ГРУППЫ</vt:lpstr>
      <vt:lpstr>  Основные направления деятельности РУМО  июнь-декабрь 2018 года </vt:lpstr>
      <vt:lpstr>  КООРДИНАЦИЯ ДЕЯТЕЛЬНОСТИ ПЕДАГОГИЧЕСКИХ РАБОТНИКОВ ОО,  ЧЛЕНОВ РУМО. Сетевой учебный центр </vt:lpstr>
      <vt:lpstr>Реализация региональных и федеральных проектов</vt:lpstr>
      <vt:lpstr>Направления работы на 2019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РЦК в области «Промышленные и инженерные технологии (специализация «Машиностроение, управление сложными техническими системами, обработка материалов») </dc:title>
  <dc:creator>admin</dc:creator>
  <cp:lastModifiedBy>admin</cp:lastModifiedBy>
  <cp:revision>12</cp:revision>
  <dcterms:created xsi:type="dcterms:W3CDTF">2019-01-22T07:59:03Z</dcterms:created>
  <dcterms:modified xsi:type="dcterms:W3CDTF">2019-01-22T10:55:25Z</dcterms:modified>
</cp:coreProperties>
</file>