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sldIdLst>
    <p:sldId id="256" r:id="rId6"/>
    <p:sldId id="298" r:id="rId7"/>
    <p:sldId id="316" r:id="rId8"/>
    <p:sldId id="300" r:id="rId9"/>
    <p:sldId id="314" r:id="rId10"/>
    <p:sldId id="302" r:id="rId11"/>
    <p:sldId id="304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E739-26C4-41CC-90C0-6C9B27969A2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3D18-0D8D-48EB-89DA-15B425E2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Текст слайда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FE1A2D-2A10-404F-912C-C23F87701F8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Текст слайда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D1A585-63A4-4809-8145-2C93135355B8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5B422-9807-4BBB-8114-B245570AA91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4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1" y="27464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8845-886B-43B1-89C4-B48CFD7BCFB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5E65-2F46-4B06-A154-26AEF503F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CC63-C929-4056-AF69-86C348A41B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EBED-C328-44E9-B5AE-C47FCB745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541C-2D81-4BDF-90FF-1D86A544E1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5181-EE05-4B43-80BD-C73834396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6" y="1600206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FD78-34E9-4C6C-B66D-160665B29A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A00D-DE7B-4924-B6E7-D11D68415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7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23C1-EE2B-42D8-8882-234197E0D3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3E68-43B4-4E0E-A666-29746E95BF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128B-BD8F-4DF4-966B-DDCA56F8BC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5EAE-9089-4433-9EDD-F69FE74EF1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6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635A-73C9-4701-BCFC-BC8F4C6C82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8997-3387-48D6-9D84-DC2981F69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8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92D-B85C-4F50-987D-C7D13C6B39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7DE6-0B0D-408A-86F7-2A8CC2D37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5BB9-EFB5-434A-A987-70173514C6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02DE-9F71-465F-A294-0A75542CB5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C548-13AA-4AB2-B825-AA63A52A74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20F5-8BF8-4AE7-8EEB-09F0A1A95F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50"/>
            <a:ext cx="27416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F966-A373-40A4-B81E-7C78E25DC5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CE37-DFBE-4943-9EAE-E5AE8DE743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9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8845-886B-43B1-89C4-B48CFD7BCFB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5E65-2F46-4B06-A154-26AEF503F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3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CC63-C929-4056-AF69-86C348A41B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EBED-C328-44E9-B5AE-C47FCB745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541C-2D81-4BDF-90FF-1D86A544E1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5181-EE05-4B43-80BD-C73834396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70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4" y="1600206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FD78-34E9-4C6C-B66D-160665B29A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A00D-DE7B-4924-B6E7-D11D68415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4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23C1-EE2B-42D8-8882-234197E0D3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3E68-43B4-4E0E-A666-29746E95BF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128B-BD8F-4DF4-966B-DDCA56F8BC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5EAE-9089-4433-9EDD-F69FE74EF1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98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635A-73C9-4701-BCFC-BC8F4C6C82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8997-3387-48D6-9D84-DC2981F69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3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3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92D-B85C-4F50-987D-C7D13C6B39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7DE6-0B0D-408A-86F7-2A8CC2D37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20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5BB9-EFB5-434A-A987-70173514C6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02DE-9F71-465F-A294-0A75542CB5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6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C548-13AA-4AB2-B825-AA63A52A74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20F5-8BF8-4AE7-8EEB-09F0A1A95F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1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46"/>
            <a:ext cx="27416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F966-A373-40A4-B81E-7C78E25DC5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CE37-DFBE-4943-9EAE-E5AE8DE743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8845-886B-43B1-89C4-B48CFD7BCFB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5E65-2F46-4B06-A154-26AEF503F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39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CC63-C929-4056-AF69-86C348A41B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EBED-C328-44E9-B5AE-C47FCB745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07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541C-2D81-4BDF-90FF-1D86A544E1D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5181-EE05-4B43-80BD-C73834396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8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FD78-34E9-4C6C-B66D-160665B29A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A00D-DE7B-4924-B6E7-D11D68415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5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23C1-EE2B-42D8-8882-234197E0D3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3E68-43B4-4E0E-A666-29746E95BF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8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128B-BD8F-4DF4-966B-DDCA56F8BC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5EAE-9089-4433-9EDD-F69FE74EF1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9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635A-73C9-4701-BCFC-BC8F4C6C82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8997-3387-48D6-9D84-DC2981F69E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3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392D-B85C-4F50-987D-C7D13C6B39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7DE6-0B0D-408A-86F7-2A8CC2D37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5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5BB9-EFB5-434A-A987-70173514C6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02DE-9F71-465F-A294-0A75542CB5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64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C548-13AA-4AB2-B825-AA63A52A74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20F5-8BF8-4AE7-8EEB-09F0A1A95F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4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16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F966-A373-40A4-B81E-7C78E25DC5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CE37-DFBE-4943-9EAE-E5AE8DE743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59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4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77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16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3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3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8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17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72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82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1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4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2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2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6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2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9103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15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1" y="27464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1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2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2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6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2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21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6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D7FFBE-5297-4203-8008-166519F5CBC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9EFE41-2AE3-4480-8EB4-88CEBE0B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65" y="274638"/>
            <a:ext cx="82294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65" y="1600206"/>
            <a:ext cx="82294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59" y="6356361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B286F-ABE2-4298-BA28-CC2A6C3771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8" y="6356361"/>
            <a:ext cx="289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863" y="6356361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2DCC5-80C4-4E16-8477-B9C784D03E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63" y="274638"/>
            <a:ext cx="82294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63" y="1600206"/>
            <a:ext cx="82294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B286F-ABE2-4298-BA28-CC2A6C3771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2DCC5-80C4-4E16-8477-B9C784D03E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60" y="274638"/>
            <a:ext cx="82294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60" y="1600201"/>
            <a:ext cx="82294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59" y="6356351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B286F-ABE2-4298-BA28-CC2A6C3771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607" y="6356351"/>
            <a:ext cx="289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2863" y="6356351"/>
            <a:ext cx="213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2DCC5-80C4-4E16-8477-B9C784D03E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21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6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D7FFBE-5297-4203-8008-166519F5CBC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9EFE41-2AE3-4480-8EB4-88CEBE0B9BD7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hyperlink" Target="https://vk.com/id521696437" TargetMode="External"/><Relationship Id="rId4" Type="http://schemas.openxmlformats.org/officeDocument/2006/relationships/hyperlink" Target="mailto:shanaurova_is@krstc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907"/>
            <a:ext cx="7406640" cy="79724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образования Московской области</a:t>
            </a:r>
            <a:b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ГБПОУ МО «Красногорский колледж»</a:t>
            </a:r>
            <a:b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центр компетенций в области информационных технологий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_________________________________________________________________________________</a:t>
            </a: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498" y="1916832"/>
            <a:ext cx="7406640" cy="4315240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РУМО УГС 09.00.00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«Информатика и ВТ» </a:t>
            </a:r>
          </a:p>
          <a:p>
            <a:pPr algn="ctr"/>
            <a:endParaRPr lang="ru-RU" sz="36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итоги 2018, планы 2019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ru-RU" sz="21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1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Шанаурова</a:t>
            </a: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Ильсия</a:t>
            </a: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Шайхулловна</a:t>
            </a:r>
            <a:endParaRPr lang="ru-RU" sz="21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руководитель РЦК в области «ИКТ»</a:t>
            </a:r>
          </a:p>
          <a:p>
            <a:pPr algn="r">
              <a:spcBef>
                <a:spcPts val="0"/>
              </a:spcBef>
            </a:pP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Руководитель РУМО УГС 09.00.00</a:t>
            </a:r>
          </a:p>
          <a:p>
            <a:pPr algn="r"/>
            <a:endParaRPr lang="ru-RU" sz="1800" b="1" u="sng" dirty="0" smtClean="0">
              <a:solidFill>
                <a:schemeClr val="accent3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100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shanaurova_is@krstc.ru</a:t>
            </a:r>
            <a:endParaRPr lang="ru-RU" sz="2100" u="sng" dirty="0" smtClean="0">
              <a:solidFill>
                <a:schemeClr val="accent3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 smtClean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Красногорск, 2019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74"/>
            <a:ext cx="72008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59907"/>
            <a:ext cx="936104" cy="6928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90271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23352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6428"/>
            <a:ext cx="2925763" cy="17748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30000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12" y="188651"/>
            <a:ext cx="7818072" cy="5040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r"/>
            <a:r>
              <a:rPr lang="ru-RU" sz="26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География РУМО</a:t>
            </a:r>
            <a:endParaRPr lang="ru-RU" sz="26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589" y="937190"/>
            <a:ext cx="7560840" cy="5685922"/>
          </a:xfrm>
          <a:ln w="57150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907704" y="6021298"/>
            <a:ext cx="1080120" cy="30777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3140968"/>
            <a:ext cx="1080120" cy="26161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2204874"/>
            <a:ext cx="1224136" cy="30777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Красногорск</a:t>
            </a:r>
            <a:endParaRPr lang="ru-RU" sz="1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051721" y="2564905"/>
            <a:ext cx="2304256" cy="3456384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1" idx="1"/>
            <a:endCxn id="19" idx="3"/>
          </p:cNvCxnSpPr>
          <p:nvPr/>
        </p:nvCxnSpPr>
        <p:spPr>
          <a:xfrm flipH="1">
            <a:off x="2195741" y="1904207"/>
            <a:ext cx="2023839" cy="454546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83" y="8865"/>
            <a:ext cx="9382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109" y="2882401"/>
            <a:ext cx="120163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Одинцово</a:t>
            </a:r>
            <a:endParaRPr lang="ru-RU" sz="14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403648" y="2564915"/>
            <a:ext cx="54006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83968" y="2276873"/>
            <a:ext cx="914400" cy="367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Реутов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6021298"/>
            <a:ext cx="100811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Луховицы</a:t>
            </a:r>
            <a:endParaRPr lang="ru-RU" sz="14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2267744" y="2564915"/>
            <a:ext cx="5472608" cy="3456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08921" y="548218"/>
            <a:ext cx="1451011" cy="35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Дмитров</a:t>
            </a:r>
            <a:endParaRPr 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3527" y="1136386"/>
            <a:ext cx="1485165" cy="373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Солнечногорск</a:t>
            </a:r>
            <a:endParaRPr lang="ru-RU" sz="14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195736" y="2358762"/>
            <a:ext cx="2088232" cy="2061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9" idx="3"/>
          </p:cNvCxnSpPr>
          <p:nvPr/>
        </p:nvCxnSpPr>
        <p:spPr>
          <a:xfrm flipH="1">
            <a:off x="2195736" y="907787"/>
            <a:ext cx="1008113" cy="14509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051721" y="150993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601671" y="1509938"/>
            <a:ext cx="450050" cy="704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300193" y="4329100"/>
            <a:ext cx="129614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Воскресенск</a:t>
            </a:r>
            <a:endParaRPr lang="ru-RU" sz="1400" b="1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2031197" y="2537243"/>
            <a:ext cx="4701044" cy="1791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219575" y="1747569"/>
            <a:ext cx="1266825" cy="31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Балашиха</a:t>
            </a:r>
            <a:endParaRPr lang="ru-RU" sz="14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1673678" y="2564905"/>
            <a:ext cx="270030" cy="3174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3959932" y="6021289"/>
            <a:ext cx="1238436" cy="307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Ступино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54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 bwMode="auto">
          <a:xfrm>
            <a:off x="7207826" y="5111909"/>
            <a:ext cx="1749256" cy="200977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60000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4638"/>
            <a:ext cx="8229481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РУМО на сайте Красногорского </a:t>
            </a:r>
            <a:b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колледжа и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ВКонтакте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EBED-C328-44E9-B5AE-C47FCB745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5" y="1988840"/>
            <a:ext cx="4889139" cy="42214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9382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5033154" cy="391703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83" y="5975131"/>
            <a:ext cx="106045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91163"/>
            <a:ext cx="106045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260000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0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021061"/>
              </p:ext>
            </p:extLst>
          </p:nvPr>
        </p:nvGraphicFramePr>
        <p:xfrm>
          <a:off x="266141" y="631696"/>
          <a:ext cx="8611721" cy="6193552"/>
        </p:xfrm>
        <a:graphic>
          <a:graphicData uri="http://schemas.openxmlformats.org/drawingml/2006/table">
            <a:tbl>
              <a:tblPr/>
              <a:tblGrid>
                <a:gridCol w="2275018"/>
                <a:gridCol w="6336703"/>
              </a:tblGrid>
              <a:tr h="107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1.Организационно-информационная работа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90" marR="685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 состав РУМО.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Создана группа в социальной сети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WhatsApp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Осуществляется информирование общественности через сайт Красногорского колледжа и социальную сеть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4 заседания РУМО в очно-дистанционной формах.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42" marR="51442" marT="0" marB="0" anchor="ctr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>
                        <a:alpha val="41960"/>
                      </a:srgbClr>
                    </a:solidFill>
                  </a:tcPr>
                </a:tc>
              </a:tr>
              <a:tr h="23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Учебно-методическое сопровождение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90" marR="685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инструктивно-методические консультации с представителями ПОО МО по вопросам реализации ФГОС,  по разработке программ модулей и дисциплин.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Проведена Экспертиза  рабочих программ и методических материалов, представленных в рамках региональных проектов: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«Путевка в жизнь школьникам Подмосковья-профессия вместе с аттестатом» -35 программ;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«Онлайн-курс по дисциплине «Информационные технологии»;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Лучшие практики методического обеспечения образовательной деятельности по профессиям и специальностям ТОП-50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- 3 разработки.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мониторинга степени разработанности учебно-планирующей, учебно-программной документации, фондов оценочных средств по профессиям/специальностям ТОП-50 (00.02.06 Сетевое и системное администрирование и 09.02.07 Информационные системы и программирование) формируется банк данных.</a:t>
                      </a:r>
                    </a:p>
                  </a:txBody>
                  <a:tcPr marL="68590" marR="68590" anchor="ctr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41960"/>
                      </a:srgbClr>
                    </a:solidFill>
                  </a:tcPr>
                </a:tc>
              </a:tr>
              <a:tr h="1174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Профессиональное совершенствование педагогических работников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90" marR="685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Обобщается опыт членов РУМО посредством формирования сборника методических и учебных материалов.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РУМО приняли участие в разработке  деловой программы в рамках регионального чемпионата «Молодые профессионалы»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Ворлдскиллс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Россия)-2019 Московской области по компетенциям в области ИТ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членов РУМО выступили с докладами на курсах повышения квалификации на базе Красногорского колледжа «Реализация ФГОС ТОП-50 с учетом требований стандарта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Ворлдскиллс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Россия по компетенциям в области ИТ»</a:t>
                      </a:r>
                    </a:p>
                  </a:txBody>
                  <a:tcPr marL="68590" marR="68590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>
                        <a:alpha val="41960"/>
                      </a:srgbClr>
                    </a:solidFill>
                  </a:tcPr>
                </a:tc>
              </a:tr>
              <a:tr h="1193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Внедрение ЦОС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0" marR="685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Анализируются отчеты по реализации онлайн-курса «Информационные технологии» в 19 ПОО МО.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члены РУМО приняли участие в сетевом семинаре «Разработка дорожной карты по внедрению ЭУМК в учебный процесс» с представителями 18 ПОО МО.</a:t>
                      </a:r>
                    </a:p>
                  </a:txBody>
                  <a:tcPr marL="68590" marR="68590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419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50" name="Прямоугольник 8"/>
          <p:cNvSpPr>
            <a:spLocks noChangeArrowheads="1"/>
          </p:cNvSpPr>
          <p:nvPr/>
        </p:nvSpPr>
        <p:spPr bwMode="auto">
          <a:xfrm>
            <a:off x="0" y="188915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Verdana" pitchFamily="34" charset="0"/>
              </a:rPr>
              <a:t>Основные направления и результаты деятельности РУМО в 2018 г.</a:t>
            </a:r>
          </a:p>
        </p:txBody>
      </p:sp>
    </p:spTree>
    <p:extLst>
      <p:ext uri="{BB962C8B-B14F-4D97-AF65-F5344CB8AC3E}">
        <p14:creationId xmlns:p14="http://schemas.microsoft.com/office/powerpoint/2010/main" val="2297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96963"/>
            <a:ext cx="3829843" cy="227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188640"/>
            <a:ext cx="8229481" cy="5760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Темы докладов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EBED-C328-44E9-B5AE-C47FCB745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9382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5525"/>
            <a:ext cx="4153371" cy="24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2564904"/>
            <a:ext cx="4572000" cy="24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35" y="4272379"/>
            <a:ext cx="4426921" cy="22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5827"/>
            <a:ext cx="4107599" cy="23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72816"/>
            <a:ext cx="3312368" cy="218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9"/>
          <p:cNvGrpSpPr>
            <a:grpSpLocks/>
          </p:cNvGrpSpPr>
          <p:nvPr/>
        </p:nvGrpSpPr>
        <p:grpSpPr bwMode="auto">
          <a:xfrm>
            <a:off x="6271840" y="-53975"/>
            <a:ext cx="2872161" cy="6911975"/>
            <a:chOff x="8024680" y="-27383"/>
            <a:chExt cx="3828870" cy="6912767"/>
          </a:xfrm>
        </p:grpSpPr>
        <p:grpSp>
          <p:nvGrpSpPr>
            <p:cNvPr id="6192" name="Группа 20"/>
            <p:cNvGrpSpPr>
              <a:grpSpLocks/>
            </p:cNvGrpSpPr>
            <p:nvPr/>
          </p:nvGrpSpPr>
          <p:grpSpPr bwMode="auto">
            <a:xfrm rot="10800000">
              <a:off x="8024680" y="-27383"/>
              <a:ext cx="3431510" cy="3528390"/>
              <a:chOff x="8422040" y="3339859"/>
              <a:chExt cx="3431510" cy="3528390"/>
            </a:xfrm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0800000">
                <a:off x="9502573" y="4461323"/>
                <a:ext cx="1060400" cy="91450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8446935" y="4883647"/>
                <a:ext cx="2331929" cy="2010005"/>
              </a:xfrm>
              <a:prstGeom prst="triangle">
                <a:avLst/>
              </a:prstGeom>
              <a:solidFill>
                <a:srgbClr val="FCD5B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9547021" y="3340420"/>
                <a:ext cx="2331928" cy="2010005"/>
              </a:xfrm>
              <a:prstGeom prst="triangle">
                <a:avLst/>
              </a:prstGeom>
              <a:noFill/>
              <a:ln w="190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93" name="Группа 21"/>
            <p:cNvGrpSpPr>
              <a:grpSpLocks/>
            </p:cNvGrpSpPr>
            <p:nvPr/>
          </p:nvGrpSpPr>
          <p:grpSpPr bwMode="auto">
            <a:xfrm>
              <a:off x="8422040" y="3339859"/>
              <a:ext cx="3431510" cy="3545525"/>
              <a:chOff x="8422040" y="3339859"/>
              <a:chExt cx="3431510" cy="3545525"/>
            </a:xfrm>
          </p:grpSpPr>
          <p:sp>
            <p:nvSpPr>
              <p:cNvPr id="23" name="Равнобедренный треугольник 22"/>
              <p:cNvSpPr/>
              <p:nvPr/>
            </p:nvSpPr>
            <p:spPr>
              <a:xfrm rot="10800000">
                <a:off x="9502572" y="4437179"/>
                <a:ext cx="1060400" cy="914505"/>
              </a:xfrm>
              <a:prstGeom prst="triangle">
                <a:avLst/>
              </a:prstGeom>
              <a:solidFill>
                <a:srgbClr val="FCD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8421536" y="4875379"/>
                <a:ext cx="2331928" cy="201000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9521621" y="3340091"/>
                <a:ext cx="2331929" cy="2010005"/>
              </a:xfrm>
              <a:prstGeom prst="triangle">
                <a:avLst/>
              </a:prstGeom>
              <a:noFill/>
              <a:ln w="190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39552" y="260359"/>
            <a:ext cx="7636345" cy="5619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ru-RU" altLang="ru-RU" sz="2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</a:t>
            </a:r>
            <a:r>
              <a:rPr lang="ru-RU" alt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роста</a:t>
            </a:r>
            <a:r>
              <a:rPr lang="ru-RU" alt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деятельности РУМО УГС 09.00.00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3A0A-EF3C-45F7-ABF5-003DD1933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56132"/>
              </p:ext>
            </p:extLst>
          </p:nvPr>
        </p:nvGraphicFramePr>
        <p:xfrm>
          <a:off x="179512" y="925510"/>
          <a:ext cx="8784976" cy="498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368152"/>
                <a:gridCol w="1296144"/>
              </a:tblGrid>
              <a:tr h="3432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90" marR="68590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90" marR="68590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90" marR="68590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банка данных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степени разработанности и качества УПД,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УММ, ФОС (специальности ТОП-50:  09.02.06 и 09.02.07)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323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Экспертиза УПД,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УММ,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ФОС по специальностям ТОП-50 (09.02.06 и 09.02.07)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389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Обобщение опыта ЦК, УМО ПОО МО</a:t>
                      </a: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 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5468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рекомендации по разработке НПД, ОПОП,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ДПП, ФОС с учетом соответствующих профессиональных стандартов и стандартов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Ворлдскиллс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ед.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ед. 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выездных совещаний с методическими</a:t>
                      </a:r>
                      <a:r>
                        <a:rPr lang="ru-RU" sz="1400" baseline="0" dirty="0" smtClean="0"/>
                        <a:t> службами ПОО МО (по территориальному признаку)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ед.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ед.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489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 вовлеченных педагогических работников ПОО в формирование сборника методических материалов</a:t>
                      </a: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54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 вовлеченных педагогических работников ПОО в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деловую программу конкурсов профессионального мастерства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программ, реализуемых в ПОО в сетевом взаимодействии с использованием онлайн-курсов, ЭУМК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80%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  <a:tr h="740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методических разработок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 специальностям ТОП-50 (09.02.06 и 09.02.07)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представленных  ПОО на конкурс лучших практик</a:t>
                      </a:r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ед.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ед.</a:t>
                      </a:r>
                      <a:endParaRPr lang="ru-RU" sz="1400" dirty="0"/>
                    </a:p>
                  </a:txBody>
                  <a:tcPr marL="68590" marR="68590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9"/>
          <p:cNvGrpSpPr>
            <a:grpSpLocks/>
          </p:cNvGrpSpPr>
          <p:nvPr/>
        </p:nvGrpSpPr>
        <p:grpSpPr bwMode="auto">
          <a:xfrm>
            <a:off x="6192056" y="-26988"/>
            <a:ext cx="2872161" cy="6911976"/>
            <a:chOff x="8024680" y="-27383"/>
            <a:chExt cx="3828870" cy="6912767"/>
          </a:xfrm>
        </p:grpSpPr>
        <p:grpSp>
          <p:nvGrpSpPr>
            <p:cNvPr id="7193" name="Группа 20"/>
            <p:cNvGrpSpPr>
              <a:grpSpLocks/>
            </p:cNvGrpSpPr>
            <p:nvPr/>
          </p:nvGrpSpPr>
          <p:grpSpPr bwMode="auto">
            <a:xfrm rot="10800000">
              <a:off x="8024680" y="-27383"/>
              <a:ext cx="3431510" cy="3528390"/>
              <a:chOff x="8422040" y="3339859"/>
              <a:chExt cx="3431510" cy="3528390"/>
            </a:xfrm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0800000">
                <a:off x="9502572" y="4461322"/>
                <a:ext cx="1060400" cy="91450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8446935" y="4883646"/>
                <a:ext cx="2331928" cy="2010006"/>
              </a:xfrm>
              <a:prstGeom prst="triangle">
                <a:avLst/>
              </a:prstGeom>
              <a:solidFill>
                <a:srgbClr val="FCD5B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>
                <a:off x="9547020" y="3340419"/>
                <a:ext cx="2331929" cy="2010005"/>
              </a:xfrm>
              <a:prstGeom prst="triangle">
                <a:avLst/>
              </a:prstGeom>
              <a:noFill/>
              <a:ln w="190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194" name="Группа 21"/>
            <p:cNvGrpSpPr>
              <a:grpSpLocks/>
            </p:cNvGrpSpPr>
            <p:nvPr/>
          </p:nvGrpSpPr>
          <p:grpSpPr bwMode="auto">
            <a:xfrm>
              <a:off x="8422040" y="3339859"/>
              <a:ext cx="3431510" cy="3545525"/>
              <a:chOff x="8422040" y="3339859"/>
              <a:chExt cx="3431510" cy="3545525"/>
            </a:xfrm>
          </p:grpSpPr>
          <p:sp>
            <p:nvSpPr>
              <p:cNvPr id="23" name="Равнобедренный треугольник 22"/>
              <p:cNvSpPr/>
              <p:nvPr/>
            </p:nvSpPr>
            <p:spPr>
              <a:xfrm rot="10800000">
                <a:off x="9502573" y="4437179"/>
                <a:ext cx="1060400" cy="914505"/>
              </a:xfrm>
              <a:prstGeom prst="triangle">
                <a:avLst/>
              </a:prstGeom>
              <a:solidFill>
                <a:srgbClr val="FCD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>
                <a:off x="8421536" y="4875379"/>
                <a:ext cx="2331929" cy="201000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9521622" y="3340090"/>
                <a:ext cx="2331928" cy="2010005"/>
              </a:xfrm>
              <a:prstGeom prst="triangle">
                <a:avLst/>
              </a:prstGeom>
              <a:noFill/>
              <a:ln w="190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13202" y="260353"/>
            <a:ext cx="8730799" cy="5619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Предложения РУМО по развитию учебно-методического сопровождения учебного процесса в региональной сети СПО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91091"/>
              </p:ext>
            </p:extLst>
          </p:nvPr>
        </p:nvGraphicFramePr>
        <p:xfrm>
          <a:off x="246492" y="952500"/>
          <a:ext cx="8817725" cy="6396581"/>
        </p:xfrm>
        <a:graphic>
          <a:graphicData uri="http://schemas.openxmlformats.org/drawingml/2006/table">
            <a:tbl>
              <a:tblPr/>
              <a:tblGrid>
                <a:gridCol w="1498840"/>
                <a:gridCol w="7318885"/>
              </a:tblGrid>
              <a:tr h="292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Информационно-аналитическое направление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9" marR="68589"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изучение и анализ состояния и результатов методической работы в образовательных организациях, определение направлений ее совершенствования;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выявление затруднений дидактического и методического характера в образовательном процессе;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формирование на Интернет-ресурсе РУМО банка педагогической информации (нормативно-правовой, методической, др.);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ознакомление педагогических и руководящих работников образовательных ПОО с опытом инновационной деятельности посредством проведения семинаров, публикации опыта на сайте РУМО;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мониторинг повышения квалификации и профессиональной переподготовки педагогических руководящих работников образовательных учреждений, оказание им информационно-методической помощи в системе непрерывного образования.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442" marR="51442" marT="0" marB="0" anchor="ctr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>
                        <a:alpha val="41960"/>
                      </a:srgbClr>
                    </a:solidFill>
                  </a:tcPr>
                </a:tc>
              </a:tr>
              <a:tr h="3226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Реализация сетевых программ подготовки кадров</a:t>
                      </a:r>
                    </a:p>
                  </a:txBody>
                  <a:tcPr marL="68589" marR="68589" marT="45726" marB="45726" horzOverflow="overflow">
                    <a:lnL>
                      <a:noFill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организация сети методических объединений педагогических работников ПОО МО и координация методической деятельности;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изучение, обобщение и распространение передового педагогического опыта;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методическое сопровождение подготовки педагогических работников к проведению демонстрационного экзамена;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 подготовка и проведение научно-практических конференций, педагогических чтений;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 проведение экспертного оценивания программ регионального уровня, проектов и методических разработок педагогических работников для успешного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внедрения в образовательный процесс;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организация консультационной работы для педагогических работников ПОО МО.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8589" marR="68589" marT="45726" marB="45726" horzOverflow="overflow"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419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191B1-82D2-4037-9E1D-DAAA860752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99" y="4535846"/>
            <a:ext cx="23352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007400" y="1844676"/>
            <a:ext cx="7772221" cy="1470025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 !</a:t>
            </a:r>
            <a:br>
              <a:rPr lang="ru-RU" altLang="ru-RU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b="1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9" y="3500438"/>
            <a:ext cx="7560840" cy="2138362"/>
          </a:xfrm>
        </p:spPr>
        <p:txBody>
          <a:bodyPr>
            <a:normAutofit fontScale="92500"/>
          </a:bodyPr>
          <a:lstStyle/>
          <a:p>
            <a:r>
              <a:rPr lang="ru-RU" altLang="ru-RU" b="1" u="sng" dirty="0" smtClean="0">
                <a:solidFill>
                  <a:srgbClr val="0070C0"/>
                </a:solidFill>
              </a:rPr>
              <a:t>Контакты РУМО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Адрес: МО, г. Красногорск,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Ильинское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шоссе, 13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Эл. Почта </a:t>
            </a:r>
            <a:r>
              <a:rPr lang="en-US" altLang="ru-RU" sz="28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          </a:t>
            </a:r>
            <a:r>
              <a:rPr lang="en-US" altLang="ru-RU" sz="2800" b="1" dirty="0" smtClean="0">
                <a:solidFill>
                  <a:srgbClr val="0070C0"/>
                </a:solidFill>
                <a:hlinkClick r:id="rId4"/>
              </a:rPr>
              <a:t>shanaurova_is@krstc.ru</a:t>
            </a:r>
            <a:endParaRPr lang="en-US" altLang="ru-RU" sz="2800" b="1" dirty="0" smtClean="0">
              <a:solidFill>
                <a:srgbClr val="0070C0"/>
              </a:solidFill>
            </a:endParaRP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мы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ВКонтакте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     </a:t>
            </a:r>
            <a:r>
              <a:rPr lang="en-US" sz="2800" u="sng" dirty="0">
                <a:hlinkClick r:id="rId5"/>
              </a:rPr>
              <a:t>https://vk.com/id521696437</a:t>
            </a:r>
            <a:endParaRPr lang="ru-RU" sz="2800" dirty="0"/>
          </a:p>
          <a:p>
            <a:endParaRPr lang="ru-RU" altLang="ru-RU" sz="2800" b="1" dirty="0" smtClean="0">
              <a:solidFill>
                <a:srgbClr val="0070C0"/>
              </a:solidFill>
            </a:endParaRPr>
          </a:p>
          <a:p>
            <a:endParaRPr lang="ru-RU" altLang="ru-RU" sz="2800" b="1" dirty="0" smtClean="0">
              <a:solidFill>
                <a:srgbClr val="0070C0"/>
              </a:solidFill>
            </a:endParaRPr>
          </a:p>
          <a:p>
            <a:endParaRPr lang="ru-RU" altLang="ru-RU" b="1" dirty="0" smtClean="0">
              <a:solidFill>
                <a:srgbClr val="0070C0"/>
              </a:solidFill>
            </a:endParaRPr>
          </a:p>
          <a:p>
            <a:endParaRPr lang="ru-RU" altLang="ru-RU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49" y="-1"/>
            <a:ext cx="29257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7" y="5632809"/>
            <a:ext cx="106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58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2621</TotalTime>
  <Words>723</Words>
  <Application>Microsoft Office PowerPoint</Application>
  <PresentationFormat>Экран (4:3)</PresentationFormat>
  <Paragraphs>112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Солнцестояние</vt:lpstr>
      <vt:lpstr>Тема Office</vt:lpstr>
      <vt:lpstr>1_Тема Office</vt:lpstr>
      <vt:lpstr>2_Тема Office</vt:lpstr>
      <vt:lpstr>1_Солнцестояние</vt:lpstr>
      <vt:lpstr>Министерство образования Московской области ГБПОУ МО «Красногорский колледж» Региональный центр компетенций в области информационных технологий _________________________________________________________________________________</vt:lpstr>
      <vt:lpstr>География РУМО</vt:lpstr>
      <vt:lpstr>РУМО на сайте Красногорского  колледжа и ВКонтакте</vt:lpstr>
      <vt:lpstr>Презентация PowerPoint</vt:lpstr>
      <vt:lpstr>Темы докладов</vt:lpstr>
      <vt:lpstr>Точки роста деятельности РУМО УГС 09.00.00</vt:lpstr>
      <vt:lpstr>Предложения РУМО по развитию учебно-методического сопровождения учебного процесса в региональной сети СПО</vt:lpstr>
      <vt:lpstr>Спасибо за внимание 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реализации ФГОС СПО ТОП-50</dc:title>
  <dc:creator>RePack by Diakov</dc:creator>
  <cp:lastModifiedBy>RePack by Diakov</cp:lastModifiedBy>
  <cp:revision>118</cp:revision>
  <dcterms:created xsi:type="dcterms:W3CDTF">2018-05-06T15:05:58Z</dcterms:created>
  <dcterms:modified xsi:type="dcterms:W3CDTF">2019-01-22T20:21:47Z</dcterms:modified>
</cp:coreProperties>
</file>