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92" r:id="rId4"/>
    <p:sldId id="301" r:id="rId5"/>
    <p:sldId id="286" r:id="rId6"/>
    <p:sldId id="305" r:id="rId7"/>
    <p:sldId id="306" r:id="rId8"/>
    <p:sldId id="320" r:id="rId9"/>
    <p:sldId id="307" r:id="rId10"/>
    <p:sldId id="318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9" r:id="rId20"/>
    <p:sldId id="316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F34D3"/>
    <a:srgbClr val="EC4714"/>
    <a:srgbClr val="F9C2B1"/>
    <a:srgbClr val="1B1292"/>
    <a:srgbClr val="18107E"/>
    <a:srgbClr val="FFFF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5" autoAdjust="0"/>
    <p:restoredTop sz="91837" autoAdjust="0"/>
  </p:normalViewPr>
  <p:slideViewPr>
    <p:cSldViewPr>
      <p:cViewPr varScale="1">
        <p:scale>
          <a:sx n="73" d="100"/>
          <a:sy n="73" d="100"/>
        </p:scale>
        <p:origin x="-82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D75FC-318F-49BE-A1B7-C2A58E151758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1941-CFC8-4C43-BCEF-9135949EE5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07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B1941-CFC8-4C43-BCEF-9135949EE5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130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B1941-CFC8-4C43-BCEF-9135949EE5A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41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397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466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72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81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898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235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331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35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252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249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061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EED0C-C291-4770-8D3A-8BBC0E1FA66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8E48-7ECB-4645-848E-445EA2E0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196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elcol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1308" y="316542"/>
            <a:ext cx="535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330" dirty="0" smtClean="0">
                <a:solidFill>
                  <a:srgbClr val="0F34D3"/>
                </a:solidFill>
                <a:latin typeface="Cambria" panose="02040503050406030204" pitchFamily="18" charset="0"/>
                <a:ea typeface="Dotum" panose="020B0600000101010101"/>
                <a:cs typeface="Ebrima" panose="02000000000000000000" pitchFamily="2" charset="0"/>
              </a:rPr>
              <a:t>Щелковский колледж</a:t>
            </a:r>
            <a:endParaRPr lang="ru-RU" sz="2800" b="1" spc="330" dirty="0">
              <a:solidFill>
                <a:srgbClr val="0F34D3"/>
              </a:solidFill>
              <a:latin typeface="Cambria" panose="02040503050406030204" pitchFamily="18" charset="0"/>
              <a:ea typeface="Dotum" panose="020B0600000101010101"/>
              <a:cs typeface="Ebrima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9371" y="4581128"/>
            <a:ext cx="9433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Проведение уроков технологии и труда                          со школьниками Медвежье-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Озерской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СОШ                   на базе колледжа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96" y="116632"/>
            <a:ext cx="972616" cy="92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chelcol.ru/images/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310" y="839762"/>
            <a:ext cx="6135519" cy="3741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3281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9581" y="1140984"/>
            <a:ext cx="5956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Кондитерское дело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996952"/>
            <a:ext cx="4423420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958677"/>
            <a:ext cx="3917095" cy="29104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36302" b="252"/>
          <a:stretch/>
        </p:blipFill>
        <p:spPr>
          <a:xfrm>
            <a:off x="263352" y="1916832"/>
            <a:ext cx="3816424" cy="38884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5360" y="5733256"/>
            <a:ext cx="11521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преподавателя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Иркабаевой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Д.М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учатся готовить кондитерские изделия и выпечку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125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8517" y="594928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Королевой Л.Н.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41299" y="1174872"/>
            <a:ext cx="8559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кабельные сети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859156"/>
            <a:ext cx="5328592" cy="36580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859156"/>
            <a:ext cx="5184576" cy="3658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019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41299" y="1174872"/>
            <a:ext cx="8559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кабельные сети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849228"/>
            <a:ext cx="4643999" cy="31950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34" t="564" r="979" b="-564"/>
          <a:stretch/>
        </p:blipFill>
        <p:spPr>
          <a:xfrm>
            <a:off x="3503712" y="4005064"/>
            <a:ext cx="4104456" cy="28172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08" y="1881597"/>
            <a:ext cx="4370102" cy="29155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4630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344" y="5949280"/>
            <a:ext cx="12000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Назарова В.В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отрабатывают навыки вождения автомобилей на автотренажерах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9581" y="1140984"/>
            <a:ext cx="5956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Автокласс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7" y="2156970"/>
            <a:ext cx="5688465" cy="3792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160240"/>
            <a:ext cx="5683560" cy="378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41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71664" y="908720"/>
            <a:ext cx="5956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Автокласс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780928"/>
            <a:ext cx="4237757" cy="2825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996952"/>
            <a:ext cx="3807795" cy="25385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844824"/>
            <a:ext cx="4896544" cy="29969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1344" y="5661248"/>
            <a:ext cx="12000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Назарова В.В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отрабатывают навыки вождения автомобилей на автотренажерах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456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949280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Григорьева С.А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осваивают навыки кузовного ремонта, окраски автомобиля и аэрографии.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9581" y="1140984"/>
            <a:ext cx="5956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Кузовной ремонт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21" y="1943015"/>
            <a:ext cx="5791572" cy="3977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938420"/>
            <a:ext cx="5575548" cy="3981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125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41299" y="1174872"/>
            <a:ext cx="8559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Кузовной ремонт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882758"/>
            <a:ext cx="5832648" cy="3850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2758"/>
            <a:ext cx="5688632" cy="38504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5661248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Григорьева С.А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осваивают навыки кузовного ремонта, окраски автомобиля и аэрографии.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569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41299" y="1174872"/>
            <a:ext cx="8559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Кузовной ремонт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988445"/>
            <a:ext cx="4410785" cy="2940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3068960"/>
            <a:ext cx="4122768" cy="27485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8" y="1882756"/>
            <a:ext cx="4727848" cy="31518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5733256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Григорьева С.А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осваивают навыки кузовного ремонта, окраски автомобиля и аэрографии.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746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9581" y="1140984"/>
            <a:ext cx="5956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Автомеханик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155995"/>
            <a:ext cx="5623130" cy="3748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155995"/>
            <a:ext cx="5623130" cy="37487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5903893"/>
            <a:ext cx="125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Д.Ю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изучают устройство автомобилей, разбирают и собирают узлы и агрегаты автомобилей.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9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9776" y="1140984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Автомеханик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68760"/>
            <a:ext cx="3661645" cy="2441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268760"/>
            <a:ext cx="3661646" cy="24410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573016"/>
            <a:ext cx="3661645" cy="24410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501008"/>
            <a:ext cx="3678383" cy="2452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1844824"/>
            <a:ext cx="3319687" cy="36724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903893"/>
            <a:ext cx="12504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Ефимова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Д.Ю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изучают устройство автомобилей, разбирают и собирают узлы и агрегаты автомобилей.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819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80254" y="146240"/>
            <a:ext cx="10347897" cy="1119618"/>
            <a:chOff x="2636448" y="146240"/>
            <a:chExt cx="7419992" cy="111961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59696" y="188640"/>
              <a:ext cx="669674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330" dirty="0" smtClean="0">
                  <a:solidFill>
                    <a:srgbClr val="0F34D3"/>
                  </a:solidFill>
                  <a:latin typeface="Times New Roman" panose="02020603050405020304" pitchFamily="18" charset="0"/>
                  <a:ea typeface="Dotum" panose="020B0600000101010101"/>
                  <a:cs typeface="Times New Roman" panose="02020603050405020304" pitchFamily="18" charset="0"/>
                </a:rPr>
                <a:t>Самоопределение учащегося                            в профессиональных направлениях</a:t>
              </a: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448" y="146240"/>
              <a:ext cx="652476" cy="925980"/>
            </a:xfrm>
            <a:prstGeom prst="rect">
              <a:avLst/>
            </a:prstGeom>
          </p:spPr>
        </p:pic>
      </p:grpSp>
      <p:sp>
        <p:nvSpPr>
          <p:cNvPr id="10" name="Овальная выноска 9"/>
          <p:cNvSpPr/>
          <p:nvPr/>
        </p:nvSpPr>
        <p:spPr>
          <a:xfrm>
            <a:off x="115360" y="2664707"/>
            <a:ext cx="3144235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 я хочу быть 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2423592" y="4216284"/>
            <a:ext cx="3312368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гуманитарий?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5938512" y="4249452"/>
            <a:ext cx="3397847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 техника 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8625825" y="2708920"/>
            <a:ext cx="3389450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137382"/>
            <a:ext cx="3672408" cy="3054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4588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83317" y="195063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Профессиональная курсовая подготовка школьников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442" y="323728"/>
            <a:ext cx="901875" cy="8511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9376" y="2498432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фотоискусства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0728" y="2503361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дело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82081" y="5381212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Живая и мертвая вода </a:t>
            </a:r>
          </a:p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подготовки профессии лаборанта химического анализа)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82081" y="4685307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Секретарь-референт </a:t>
            </a:r>
          </a:p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освоения профессии </a:t>
            </a:r>
            <a:r>
              <a:rPr lang="ru-RU" sz="1200" b="1" dirty="0" err="1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документоведа</a:t>
            </a:r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86600" y="3234073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Холодильно-компрессорные установки в быту и на производстве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864478" y="3944826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 повседневной жизни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82081" y="2493592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специальность, адаптация к обучению, профориентация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39934" y="5381212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язык, разговорная речь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2167" y="4685307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Флористика, составление композиции из 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32167" y="3953411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Спутниковое позиционирование транспортных средств по системе ГЛОНАСС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32167" y="3248722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Реверсивный инжиниринг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4656" y="6075339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Летательные аппараты, сборка </a:t>
            </a:r>
            <a:r>
              <a:rPr lang="ru-RU" sz="1200" b="1" dirty="0" err="1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квадрокоптера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9376" y="5385861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376" y="4685307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категории «В»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2535" y="3953411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Автодело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9376" y="3187910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ландшафтного дизайна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82081" y="6075339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Радиоэлектронные системы и комплексы на службе у человека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32167" y="6075339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смартфон для начинающих</a:t>
            </a:r>
            <a:endParaRPr lang="ru-RU" sz="1200" b="1" dirty="0">
              <a:solidFill>
                <a:srgbClr val="0F34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80728" y="1771465"/>
            <a:ext cx="324036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F34D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Электромонтаж и работа с принципиальными электрическими схемами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1843906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1409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DejaVu Serif Condensed" panose="02060606050605020204" pitchFamily="18" charset="0"/>
                <a:ea typeface="DejaVu Serif Condensed" panose="02060606050605020204" pitchFamily="18" charset="0"/>
              </a:rPr>
              <a:t>СПАСИБО ЗА ВНИМАНИЕ!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04664"/>
            <a:ext cx="972616" cy="92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5720" y="54868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330" dirty="0" smtClean="0">
                <a:solidFill>
                  <a:srgbClr val="0F34D3"/>
                </a:solidFill>
                <a:latin typeface="Cambria" panose="02040503050406030204" pitchFamily="18" charset="0"/>
                <a:ea typeface="Dotum" panose="020B0600000101010101"/>
                <a:cs typeface="Ebrima" panose="02000000000000000000" pitchFamily="2" charset="0"/>
              </a:rPr>
              <a:t>Щелковский колледж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5520" y="134076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141143; Московская область. Щелковский район, д. Долгое Ледово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Телефоны: 8 (496) 566-42-82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Т/Ф: 8 (496)-569-32-68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schelcol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mail: koledg@bk.ru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6541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31904" y="1386387"/>
            <a:ext cx="6497615" cy="707886"/>
          </a:xfrm>
          <a:prstGeom prst="rect">
            <a:avLst/>
          </a:prstGeom>
          <a:ln>
            <a:solidFill>
              <a:srgbClr val="0F34D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Тестирование, дни открытых дверей, знакомство с колледжем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679818" y="275522"/>
            <a:ext cx="8250067" cy="838828"/>
            <a:chOff x="2045399" y="77015"/>
            <a:chExt cx="8250067" cy="83882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750576" y="221721"/>
              <a:ext cx="75448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b="1" spc="330" dirty="0" smtClean="0">
                <a:solidFill>
                  <a:srgbClr val="0F34D3"/>
                </a:solidFill>
                <a:latin typeface="Cambria" panose="02040503050406030204" pitchFamily="18" charset="0"/>
                <a:ea typeface="Dotum" panose="020B0600000101010101"/>
                <a:cs typeface="Ebrima" panose="02000000000000000000" pitchFamily="2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99" y="77015"/>
              <a:ext cx="888825" cy="83882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753814" y="260771"/>
            <a:ext cx="8454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Cambria" panose="02040503050406030204" pitchFamily="18" charset="0"/>
                <a:ea typeface="Dotum" panose="020B0600000101010101"/>
                <a:cs typeface="Ebrima" panose="02000000000000000000" pitchFamily="2" charset="0"/>
              </a:rPr>
              <a:t>Виды </a:t>
            </a:r>
            <a:r>
              <a:rPr lang="ru-RU" sz="3200" b="1" spc="330" dirty="0" err="1" smtClean="0">
                <a:solidFill>
                  <a:srgbClr val="0F34D3"/>
                </a:solidFill>
                <a:latin typeface="Cambria" panose="02040503050406030204" pitchFamily="18" charset="0"/>
                <a:ea typeface="Dotum" panose="020B0600000101010101"/>
                <a:cs typeface="Ebrima" panose="02000000000000000000" pitchFamily="2" charset="0"/>
              </a:rPr>
              <a:t>профориентационной</a:t>
            </a:r>
            <a:r>
              <a:rPr lang="ru-RU" sz="3200" b="1" spc="330" dirty="0" smtClean="0">
                <a:solidFill>
                  <a:srgbClr val="0F34D3"/>
                </a:solidFill>
                <a:latin typeface="Cambria" panose="02040503050406030204" pitchFamily="18" charset="0"/>
                <a:ea typeface="Dotum" panose="020B0600000101010101"/>
                <a:cs typeface="Ebrima" panose="02000000000000000000" pitchFamily="2" charset="0"/>
              </a:rPr>
              <a:t> работы</a:t>
            </a:r>
            <a:endParaRPr lang="ru-RU" sz="3200" b="1" spc="330" dirty="0">
              <a:solidFill>
                <a:srgbClr val="0F34D3"/>
              </a:solidFill>
              <a:latin typeface="Cambria" panose="02040503050406030204" pitchFamily="18" charset="0"/>
              <a:ea typeface="Dotum" panose="020B0600000101010101"/>
              <a:cs typeface="Ebrima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31904" y="2320458"/>
            <a:ext cx="6497615" cy="66085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Знакомство с профессиями и специальностями в рамках профессиональных конкурсов и олимпиад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05944" y="3201990"/>
            <a:ext cx="6497615" cy="54112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Участие в мастер-классах проводимых в лабораториях колледжа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31903" y="4089034"/>
            <a:ext cx="6497615" cy="50399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Посещение предприятий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31902" y="4845318"/>
            <a:ext cx="6497615" cy="63433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Проведение уроков технологии и труда в лабораториях  на базе колледжа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05944" y="5713619"/>
            <a:ext cx="6497615" cy="71476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Курсовая </a:t>
            </a:r>
            <a:r>
              <a:rPr lang="ru-RU" sz="20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профориентационная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 подготовка школьников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556792"/>
            <a:ext cx="4676893" cy="46085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983432" y="146240"/>
            <a:ext cx="10044719" cy="925980"/>
            <a:chOff x="2636448" y="146240"/>
            <a:chExt cx="7419992" cy="92598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59696" y="188640"/>
              <a:ext cx="66967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spc="330" dirty="0" smtClean="0">
                  <a:solidFill>
                    <a:srgbClr val="0F34D3"/>
                  </a:solidFill>
                  <a:latin typeface="Cambria" panose="02040503050406030204" pitchFamily="18" charset="0"/>
                  <a:ea typeface="Dotum" panose="020B0600000101010101"/>
                  <a:cs typeface="Ebrima" panose="02000000000000000000" pitchFamily="2" charset="0"/>
                </a:rPr>
                <a:t>Взаимодействие колледжа и школы</a:t>
              </a:r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448" y="146240"/>
              <a:ext cx="652476" cy="925980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" y="1700808"/>
            <a:ext cx="4428923" cy="3218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49" y="2250843"/>
            <a:ext cx="1956403" cy="1391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3690287"/>
            <a:ext cx="5388352" cy="28586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82437" y="1980095"/>
            <a:ext cx="5566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Проведение уроков технологии и труда на базе колледжа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995" y="5373216"/>
            <a:ext cx="5566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60 школьников из 7-х классов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995" y="5969701"/>
            <a:ext cx="634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Dotum" panose="020B0600000101010101" pitchFamily="34" charset="-127"/>
                <a:cs typeface="Times New Roman" panose="02020603050405020304" pitchFamily="18" charset="0"/>
              </a:rPr>
              <a:t>своение профессий по 7-ми направлениям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Dotum" panose="020B0600000101010101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51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0" y="2202873"/>
            <a:ext cx="5337387" cy="3503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5400" y="5733256"/>
            <a:ext cx="1101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Москалевой К.С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учащиеся составляют букеты и композиции.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5800" y="1103543"/>
            <a:ext cx="385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Флористика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192461"/>
            <a:ext cx="5184576" cy="35134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3396" y="19317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spc="330" dirty="0" smtClean="0">
              <a:solidFill>
                <a:srgbClr val="0F34D3"/>
              </a:solidFill>
              <a:latin typeface="Times New Roman" panose="02020603050405020304" pitchFamily="18" charset="0"/>
              <a:ea typeface="Dotum" panose="020B0600000101010101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60648"/>
            <a:ext cx="3672407" cy="28620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7688" y="193176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Флористика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260648"/>
            <a:ext cx="3600400" cy="5280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12976"/>
            <a:ext cx="3874895" cy="2408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980728"/>
            <a:ext cx="3333295" cy="48362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5400" y="5733256"/>
            <a:ext cx="1101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Москалевой К.С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учащиеся составляют букеты и композиции.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188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5560" y="590389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Стрепетовой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школьники учатся готовить различные блюда.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8879" y="1105578"/>
            <a:ext cx="5123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дело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022744"/>
            <a:ext cx="5218522" cy="38636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949" y="2040133"/>
            <a:ext cx="5792182" cy="3861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773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58879" y="1105578"/>
            <a:ext cx="5123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Поварское дело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060848"/>
            <a:ext cx="5616624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988840"/>
            <a:ext cx="5998981" cy="37444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35560" y="590389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мастера п/о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Стрепетовой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школьники учатся готовить различные блюда.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886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678517" y="7493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5" name="AutoShape 5" descr="https://mail.yandex.ru/message_part/%D0%9B%D0%BE%D0%B3%D0%BE%D1%82%D0%B8%D0%BF+2016.png?_uid=1130000019968450&amp;name=%D0%9B%D0%BE%D0%B3%D0%BE%D1%82%D0%B8%D0%BF+2016.png&amp;hid=1.2&amp;ids=159033361841522061&amp;no_disposition=y&amp;exif_rotate=y"/>
          <p:cNvSpPr>
            <a:spLocks noChangeAspect="1" noChangeArrowheads="1"/>
          </p:cNvSpPr>
          <p:nvPr/>
        </p:nvSpPr>
        <p:spPr bwMode="auto">
          <a:xfrm>
            <a:off x="1830917" y="863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80392" y="159861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Проведение уроков технологии</a:t>
            </a:r>
          </a:p>
          <a:p>
            <a:pPr algn="ctr"/>
            <a:r>
              <a:rPr lang="ru-RU" sz="3200" b="1" spc="330" dirty="0" smtClean="0">
                <a:solidFill>
                  <a:srgbClr val="0F34D3"/>
                </a:solidFill>
                <a:latin typeface="Times New Roman" panose="02020603050405020304" pitchFamily="18" charset="0"/>
                <a:ea typeface="Dotum" panose="020B0600000101010101"/>
                <a:cs typeface="Times New Roman" panose="02020603050405020304" pitchFamily="18" charset="0"/>
              </a:rPr>
              <a:t> в лабораториях колледжа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17" y="323728"/>
            <a:ext cx="901875" cy="851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360" y="5903893"/>
            <a:ext cx="11521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преподавателя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Иркабаевой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Д.М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школьники учатся готовить кондитерские изделия и выпечку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29581" y="1140984"/>
            <a:ext cx="5956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Кондитерское дело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073323"/>
            <a:ext cx="5575548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073323"/>
            <a:ext cx="6126136" cy="37257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46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5114</TotalTime>
  <Words>591</Words>
  <Application>Microsoft Office PowerPoint</Application>
  <PresentationFormat>Произвольный</PresentationFormat>
  <Paragraphs>107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438</cp:revision>
  <dcterms:created xsi:type="dcterms:W3CDTF">2016-05-30T04:33:41Z</dcterms:created>
  <dcterms:modified xsi:type="dcterms:W3CDTF">2018-04-02T10:01:19Z</dcterms:modified>
</cp:coreProperties>
</file>