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3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B1"/>
    <a:srgbClr val="EEA176"/>
    <a:srgbClr val="CCECFF"/>
    <a:srgbClr val="CCCCFF"/>
    <a:srgbClr val="F3FEB0"/>
    <a:srgbClr val="CA3618"/>
    <a:srgbClr val="990033"/>
    <a:srgbClr val="F7D3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785A-BE3D-4F46-9999-4342239245DD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C53D-D36D-4010-9F2E-F03A6713F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6A30-9E39-41E5-AB52-E21ECBF1A1DE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0375-30B2-4887-9C29-FF314F677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FA6C-C17C-4B2A-ADB4-DB4B7F5C74DE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8395-7730-4566-B966-6C9C05333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0F3-5F44-4578-B6B6-1B9F4E3A285F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6B97-5FEF-427B-9E77-0C977DEA9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FB24-5ED9-400B-AB5B-44D73345A6DE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6B84-3D4E-4CB4-8CAE-AAAAFA740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E540-5BEC-4B16-9958-0A651DA6317A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660F-8FB9-44AD-9C4F-A12C1747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E7E9-03E0-43DE-9614-A9EBDEEE0CC9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6121-A940-4A76-A3A9-0A17BB0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C09F-D8A7-4220-9066-B95DA20A125D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6A95-2B99-40D7-BB9C-E6BBEF8D1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26A0-73CA-4E82-80E3-E9BAB2BA6ED7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7D87-F696-45ED-92A1-B45CE7BC7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D76A-5604-4EF7-9F6C-5FA1C195CDC0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1C21-1E81-4372-9B9D-2215D237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AD6D-8888-45B2-877F-27B79B682968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D310-E0BD-40E9-BDBC-CB6FB639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8FEEF"/>
            </a:gs>
            <a:gs pos="100000">
              <a:srgbClr val="79CC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A112F-CC4E-4B80-91E6-B935C24480FB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7AF374-8AE9-470C-AEA7-8B91C0FDB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hkola/raznoe/library/2014/09/27/algoritm-razrabotki-variativnoy-chasti-osnovnoy-professionalno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8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Rectangle 103"/>
          <p:cNvSpPr>
            <a:spLocks noChangeArrowheads="1"/>
          </p:cNvSpPr>
          <p:nvPr/>
        </p:nvSpPr>
        <p:spPr bwMode="auto">
          <a:xfrm rot="10800000" flipV="1">
            <a:off x="760413" y="419100"/>
            <a:ext cx="81343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МЕТОДИЧЕСКОЕ СОПРОВОЖДЕНИЕ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РАЗРАБОТКИ ПРОГРАММЫ ОБРАЗОВАТЕЛЬНОЙ ОРГАНИЗАЦИИ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НА ОСНОВЕ ПРИМЕРНОЙ ОСНОВНОЙ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ОБРАЗОВАТЕЛЬНОЙ ПРОГРАММЫ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С ОПИСАНИЕМ МЕТОДИКИ РАСПРЕДЕЛЕНИЯ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ВАРИАТИВНОЙ ЧАСТИ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ПО СПЕЦИАЛЬНОСТИ 15.02.12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МОНТАЖ, ТЕХНИЧЕСКОЕ ОБСЛУЖИВАНИЕ И РЕМОНТ ПРОМЫШЛЕННОГО ОБОРУДОВАНИЯ (ПО ОТРАСЛЯМ)</a:t>
            </a:r>
            <a:endParaRPr lang="ru-RU" b="1">
              <a:latin typeface="Times New Roman" pitchFamily="18" charset="0"/>
            </a:endParaRPr>
          </a:p>
          <a:p>
            <a:pPr algn="r"/>
            <a:endParaRPr lang="ru-RU" sz="2100" b="1" i="1">
              <a:latin typeface="Calibri" pitchFamily="34" charset="0"/>
            </a:endParaRPr>
          </a:p>
          <a:p>
            <a:pPr algn="r"/>
            <a:r>
              <a:rPr lang="ru-RU" sz="2000" b="1" i="1">
                <a:latin typeface="Times New Roman" pitchFamily="18" charset="0"/>
              </a:rPr>
              <a:t>Автор: Хилюк Л.Н.</a:t>
            </a:r>
          </a:p>
          <a:p>
            <a:pPr algn="r"/>
            <a:r>
              <a:rPr lang="ru-RU" sz="2000" b="1" i="1">
                <a:latin typeface="Times New Roman" pitchFamily="18" charset="0"/>
              </a:rPr>
              <a:t>преподаватель дисциплин профессионального цикла</a:t>
            </a:r>
          </a:p>
          <a:p>
            <a:pPr algn="r"/>
            <a:r>
              <a:rPr lang="ru-RU" sz="2000" b="1" i="1">
                <a:latin typeface="Times New Roman" pitchFamily="18" charset="0"/>
              </a:rPr>
              <a:t> ГБПОУ МО «Сергиево-Посадский колледж»</a:t>
            </a:r>
            <a:endParaRPr lang="ru-RU" sz="2000">
              <a:latin typeface="Times New Roman" pitchFamily="18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3315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pic>
        <p:nvPicPr>
          <p:cNvPr id="13316" name="Picture 78" descr="&amp;Gcy;&amp;iecy;&amp;lcy;&amp;icy;&amp;jcy;&amp;mcy;&amp;acy;&amp;shcy; &amp;kcy;&amp;rcy;&amp;icy;&amp;ocy;&amp;gcy;&amp;iecy;&amp;ncy;&amp;ncy;&amp;ycy;&amp;iecy; 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508500"/>
            <a:ext cx="23764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9" descr="edu_svr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511675"/>
            <a:ext cx="23764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0" descr="test_0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4508500"/>
            <a:ext cx="2327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777875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ФОРМИРОВАНИЕ  РАБОЧЕЙ  ГРУППЫ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>
          <a:xfrm>
            <a:off x="1331913" y="1916113"/>
            <a:ext cx="7632700" cy="107950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000" b="1" smtClean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ПРЕДСТАВИТЕЛИ  КОЛЛЕДЖА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ведущие преподаватели дисциплин профессионального цикла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и профессиональных модулей</a:t>
            </a:r>
            <a:r>
              <a:rPr lang="ru-RU" sz="1800" smtClean="0">
                <a:latin typeface="Times New Roman" pitchFamily="18" charset="0"/>
              </a:rPr>
              <a:t> </a:t>
            </a:r>
            <a:endParaRPr lang="ru-RU" sz="1800" b="1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800" b="1" smtClean="0">
              <a:latin typeface="Times New Roman" pitchFamily="18" charset="0"/>
            </a:endParaRPr>
          </a:p>
        </p:txBody>
      </p:sp>
      <p:sp>
        <p:nvSpPr>
          <p:cNvPr id="22531" name="Rectangle 13"/>
          <p:cNvSpPr>
            <a:spLocks noGrp="1"/>
          </p:cNvSpPr>
          <p:nvPr>
            <p:ph type="body" sz="half" idx="2"/>
          </p:nvPr>
        </p:nvSpPr>
        <p:spPr>
          <a:xfrm>
            <a:off x="1331913" y="3141663"/>
            <a:ext cx="7561262" cy="3455987"/>
          </a:xfrm>
          <a:solidFill>
            <a:schemeClr val="bg2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ПРЕДСТАВИТЕЛИ ПРЕДПРИЯТИЙ – </a:t>
            </a:r>
          </a:p>
          <a:p>
            <a:pPr>
              <a:buFont typeface="Arial" charset="0"/>
              <a:buNone/>
            </a:pP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СОЦИАЛЬНЫХ ПАРТНЕРОВ</a:t>
            </a:r>
            <a:r>
              <a:rPr lang="ru-RU" sz="1800" b="1" smtClean="0">
                <a:latin typeface="Times New Roman" pitchFamily="18" charset="0"/>
              </a:rPr>
              <a:t>, имеющих практический опыт:</a:t>
            </a:r>
          </a:p>
          <a:p>
            <a:r>
              <a:rPr lang="ru-RU" sz="1600" b="1" smtClean="0">
                <a:latin typeface="Times New Roman" pitchFamily="18" charset="0"/>
              </a:rPr>
              <a:t>совместной работы по разработке профессиональных стандартов профессий и специальностей ТОП 50, составлению рабочих программ по специальностям и профессиям и адаптации их на предприятиях работодателей </a:t>
            </a:r>
          </a:p>
          <a:p>
            <a:r>
              <a:rPr lang="ru-RU" sz="1600" b="1" smtClean="0">
                <a:latin typeface="Times New Roman" pitchFamily="18" charset="0"/>
              </a:rPr>
              <a:t>разработки тематики выпускных квалификационных работ и фондов оценочных средств  с учетом требований и профиля предприятия-заказчика</a:t>
            </a:r>
            <a:r>
              <a:rPr lang="ru-RU" sz="1600" smtClean="0">
                <a:latin typeface="Times New Roman" pitchFamily="18" charset="0"/>
              </a:rPr>
              <a:t> </a:t>
            </a:r>
          </a:p>
          <a:p>
            <a:r>
              <a:rPr lang="ru-RU" sz="1600" b="1" smtClean="0">
                <a:latin typeface="Times New Roman" pitchFamily="18" charset="0"/>
              </a:rPr>
              <a:t>проведения совместных научно-практических конференций и семинаров </a:t>
            </a:r>
          </a:p>
          <a:p>
            <a:r>
              <a:rPr lang="ru-RU" sz="1600" b="1" smtClean="0">
                <a:latin typeface="Times New Roman" pitchFamily="18" charset="0"/>
              </a:rPr>
              <a:t>проведения конкурсов и олимпиад профессионального мастерства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1331913" y="1196975"/>
            <a:ext cx="5111750" cy="579438"/>
          </a:xfrm>
          <a:prstGeom prst="rect">
            <a:avLst/>
          </a:prstGeom>
          <a:solidFill>
            <a:srgbClr val="F3FEB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/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</a:rPr>
              <a:t>СОСТАВ  РАБОЧЕЙ  ГРУППЫ</a:t>
            </a:r>
          </a:p>
        </p:txBody>
      </p:sp>
      <p:sp>
        <p:nvSpPr>
          <p:cNvPr id="22533" name="AutoShape 18"/>
          <p:cNvSpPr>
            <a:spLocks noChangeArrowheads="1"/>
          </p:cNvSpPr>
          <p:nvPr/>
        </p:nvSpPr>
        <p:spPr bwMode="auto">
          <a:xfrm>
            <a:off x="684213" y="1989138"/>
            <a:ext cx="617537" cy="485775"/>
          </a:xfrm>
          <a:prstGeom prst="notchedRightArrow">
            <a:avLst>
              <a:gd name="adj1" fmla="val 50000"/>
              <a:gd name="adj2" fmla="val 31781"/>
            </a:avLst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19"/>
          <p:cNvSpPr>
            <a:spLocks noChangeArrowheads="1"/>
          </p:cNvSpPr>
          <p:nvPr/>
        </p:nvSpPr>
        <p:spPr bwMode="auto">
          <a:xfrm>
            <a:off x="684213" y="3213100"/>
            <a:ext cx="617537" cy="485775"/>
          </a:xfrm>
          <a:prstGeom prst="notchedRightArrow">
            <a:avLst>
              <a:gd name="adj1" fmla="val 50000"/>
              <a:gd name="adj2" fmla="val 31781"/>
            </a:avLst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АНАЛИЗ  НОРМАТИВНОЙ  БАЗЫ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539750" y="4841875"/>
            <a:ext cx="8229600" cy="1755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 </a:t>
            </a:r>
            <a:r>
              <a:rPr lang="ru-RU" sz="2000" b="1" smtClean="0">
                <a:solidFill>
                  <a:srgbClr val="990033"/>
                </a:solidFill>
                <a:latin typeface="Bernard MT Condensed" pitchFamily="18" charset="0"/>
              </a:rPr>
              <a:t>Анализ </a:t>
            </a:r>
            <a:r>
              <a:rPr lang="ru-RU" sz="2000" b="1" smtClean="0">
                <a:latin typeface="Bernard MT Condensed" pitchFamily="18" charset="0"/>
              </a:rPr>
              <a:t>профессионального образовательного стандарта, характеристик регионального и федерального рынков труда и нормативных документов  </a:t>
            </a:r>
            <a:endParaRPr lang="ru-RU" sz="2000" b="1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990033"/>
                </a:solidFill>
                <a:latin typeface="Bernard MT Condensed" pitchFamily="18" charset="0"/>
              </a:rPr>
              <a:t>позволит определить  дополнительный образовательный результат,</a:t>
            </a:r>
            <a:r>
              <a:rPr lang="ru-RU" sz="2000" b="1" smtClean="0">
                <a:latin typeface="Bernard MT Condensed" pitchFamily="18" charset="0"/>
              </a:rPr>
              <a:t> </a:t>
            </a:r>
            <a:r>
              <a:rPr lang="ru-RU" sz="2000" b="1" smtClean="0">
                <a:solidFill>
                  <a:srgbClr val="990033"/>
                </a:solidFill>
                <a:latin typeface="Bernard MT Condensed" pitchFamily="18" charset="0"/>
              </a:rPr>
              <a:t>не отраженный в инвариантной части ФГОС</a:t>
            </a:r>
            <a:r>
              <a:rPr lang="ru-RU" sz="2000" b="1" smtClean="0">
                <a:latin typeface="Bernard MT Condensed" pitchFamily="18" charset="0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4213" y="1125538"/>
            <a:ext cx="7897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Times New Roman" pitchFamily="18" charset="0"/>
              </a:rPr>
              <a:t>На данном этапе проводится рассмотрение и детальный анализ: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11188" y="16478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55650" y="1557338"/>
            <a:ext cx="7993063" cy="1223962"/>
          </a:xfrm>
          <a:prstGeom prst="rect">
            <a:avLst/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latin typeface="Times New Roman" pitchFamily="18" charset="0"/>
              </a:rPr>
              <a:t>ФГОС на предмет полноты видов профессиональной деятельности, </a:t>
            </a:r>
          </a:p>
          <a:p>
            <a:r>
              <a:rPr lang="ru-RU" sz="2000">
                <a:latin typeface="Times New Roman" pitchFamily="18" charset="0"/>
              </a:rPr>
              <a:t>профессиональных компетенций, знаний и умений  по специальности </a:t>
            </a:r>
          </a:p>
          <a:p>
            <a:r>
              <a:rPr lang="ru-RU" sz="2000">
                <a:latin typeface="Times New Roman" pitchFamily="18" charset="0"/>
              </a:rPr>
              <a:t>15.02.12 Монтаж, техническое обслуживание и ремонт промышленного</a:t>
            </a:r>
          </a:p>
          <a:p>
            <a:r>
              <a:rPr lang="ru-RU" sz="2000">
                <a:latin typeface="Times New Roman" pitchFamily="18" charset="0"/>
              </a:rPr>
              <a:t> оборудования (по отраслям)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755650" y="2924175"/>
            <a:ext cx="7993063" cy="504825"/>
          </a:xfrm>
          <a:prstGeom prst="rect">
            <a:avLst/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latin typeface="Times New Roman" pitchFamily="18" charset="0"/>
              </a:rPr>
              <a:t>квалификационных справочников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55650" y="3573463"/>
            <a:ext cx="7993063" cy="576262"/>
          </a:xfrm>
          <a:prstGeom prst="rect">
            <a:avLst/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  <a:p>
            <a:r>
              <a:rPr lang="ru-RU" sz="2000">
                <a:latin typeface="Times New Roman" pitchFamily="18" charset="0"/>
              </a:rPr>
              <a:t>требований отраслевых стандартов к результатам </a:t>
            </a:r>
          </a:p>
          <a:p>
            <a:r>
              <a:rPr lang="ru-RU" sz="2000">
                <a:latin typeface="Times New Roman" pitchFamily="18" charset="0"/>
              </a:rPr>
              <a:t>профессионального образования;</a:t>
            </a:r>
          </a:p>
          <a:p>
            <a:endParaRPr lang="ru-RU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755650" y="4292600"/>
            <a:ext cx="7993063" cy="504825"/>
          </a:xfrm>
          <a:prstGeom prst="rect">
            <a:avLst/>
          </a:prstGeom>
          <a:solidFill>
            <a:srgbClr val="F3FE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latin typeface="Times New Roman" pitchFamily="18" charset="0"/>
              </a:rPr>
              <a:t>исследований характеристик рынка труда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Определение дополнительных требований работодателей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к результатам профессионального образования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На основе анализа</a:t>
            </a:r>
            <a:r>
              <a:rPr lang="ru-RU" sz="2000" b="1" smtClean="0">
                <a:latin typeface="Times New Roman" pitchFamily="18" charset="0"/>
              </a:rPr>
              <a:t> стандарта и нормативных документов выявляют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дополнительные требования</a:t>
            </a:r>
            <a:r>
              <a:rPr lang="ru-RU" sz="2000" b="1" smtClean="0">
                <a:latin typeface="Times New Roman" pitchFamily="18" charset="0"/>
              </a:rPr>
              <a:t> работодателей к результату профессионального образования  - знаниям, умениям, практическому опыту, не содержащиеся в ФГОС,  в соответствии с потребностями рынка труда.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Перечень дополнительных требований</a:t>
            </a:r>
            <a:r>
              <a:rPr lang="ru-RU" sz="2000" b="1" smtClean="0">
                <a:latin typeface="Times New Roman" pitchFamily="18" charset="0"/>
              </a:rPr>
              <a:t> работодателей к результатам профессионального образования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позволит составить перечень учебных дисциплин, профессиональных модулей и междисциплинарных курсов</a:t>
            </a:r>
            <a:r>
              <a:rPr lang="ru-RU" sz="2000" b="1" smtClean="0">
                <a:latin typeface="Times New Roman" pitchFamily="18" charset="0"/>
              </a:rPr>
              <a:t>, в которые будет введена вариативная часть для обеспечения конкурентоспособности выпускника в соответствии с запросами регионального рынка труда и образовательными стандартами.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В случае, если при сравнительном анализе нормативной базы были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выявлены необходимые дополнительные виды профессиональной деятельности</a:t>
            </a:r>
            <a:r>
              <a:rPr lang="ru-RU" sz="2000" b="1" smtClean="0">
                <a:latin typeface="Times New Roman" pitchFamily="18" charset="0"/>
              </a:rPr>
              <a:t>, не прописанные в ФГОС, то коллегиально может быть принято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решение о введении дополнительного профессионального модуля.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2800" b="1" smtClean="0">
                <a:latin typeface="Times New Roman" pitchFamily="18" charset="0"/>
              </a:rPr>
              <a:t>Определение перечня структурных элементов вариативной части</a:t>
            </a:r>
            <a:r>
              <a:rPr lang="ru-RU" smtClean="0"/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23850" y="2997200"/>
            <a:ext cx="431800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EEA1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При разработке образовательной программы подготовки специалистов среднего звена по специальности 15.02.12 Монтаж, техническое обслуживание и ремонт промышленного оборудования (по отраслям)  в целях повышения квалификации будущих выпускников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рабочая группа на основе проведенного анализа</a:t>
            </a:r>
            <a:r>
              <a:rPr lang="ru-RU" sz="1600" smtClean="0">
                <a:latin typeface="Times New Roman" pitchFamily="18" charset="0"/>
              </a:rPr>
              <a:t> нормативной базы и в соответствии  с перечнем выработанных дополнительных требований работодателей к результатам профессионального образования приняла решение об увеличении времени, отводимом на  теоретическую подготовку, путем включения вариативной составляющей в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следующие структурные элементы</a:t>
            </a:r>
            <a:r>
              <a:rPr lang="ru-RU" sz="1600" smtClean="0">
                <a:latin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</a:t>
            </a: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</a:rPr>
              <a:t>введение дополнительных разделов и тем в дисциплины общепрофессионального цикла: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b="1" i="1" smtClean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ОП.01. Инженерная графика,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ОП.02. Материаловедение,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ОП.03. Техническая механика,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ОП.04. Метрология, стандартизация и подтверждение соответствия,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ОП.05. Электротехника и основы электроники,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ОП.06. Технологическое оборудование,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ОП.07. Технология отрасли,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ОП.08. Обработка материалов резанием,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ОП.09.Охрана труда и бережливое производство,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ОП.10. Экономика отрасли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435975" cy="57927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990033"/>
                </a:solidFill>
                <a:latin typeface="Times New Roman" pitchFamily="18" charset="0"/>
              </a:rPr>
              <a:t>        </a:t>
            </a: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</a:rPr>
              <a:t>введение новых учебных дисциплин: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ОП.13. Гидравлика, термодинамика и  вакуумная техника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ОП.14. Оборудование отрасли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ОП.15. Автоматизация производства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ОП.16. Компьютерная графика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ОП.17. Способы поиска работы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ОП.18. Основы предпринимательской деятельности</a:t>
            </a:r>
          </a:p>
          <a:p>
            <a:pPr>
              <a:lnSpc>
                <a:spcPct val="80000"/>
              </a:lnSpc>
            </a:pPr>
            <a:endParaRPr lang="ru-RU" sz="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       </a:t>
            </a: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</a:rPr>
              <a:t>введение дополнительных разделов и тем в междисциплинарные курсы: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МДК.01.01. Осуществление монтажа промышленного оборудования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МДК.01.02. Осуществление пусконаладочных работ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МДК.02.01. Техническое обслуживание промышленного оборудования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МДК.02.02. Управление ремонтом промышленного оборудования и контроль над ним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МДК.03.01. Организация ремонтных работ по промышленному оборудованию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МДК.03.02. Организация монтажных работ по промышленному оборудованию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МДК.03.03. Организация наладочных работ по промышленному оборудованию </a:t>
            </a:r>
          </a:p>
          <a:p>
            <a:pPr>
              <a:lnSpc>
                <a:spcPct val="80000"/>
              </a:lnSpc>
            </a:pPr>
            <a:endParaRPr lang="ru-RU" sz="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      </a:t>
            </a: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</a:rPr>
              <a:t>введение в профессиональный модуль ПМ.04</a:t>
            </a:r>
            <a:r>
              <a:rPr lang="ru-RU" sz="1800" smtClean="0">
                <a:latin typeface="Times New Roman" pitchFamily="18" charset="0"/>
              </a:rPr>
              <a:t> Выполнение работ по одной или нескольким профессиям рабочих, должностям служащих </a:t>
            </a: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</a:rPr>
              <a:t>дополнительно междисциплинарного курса: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МДК.01.04. Выполнение работ по профессии «Слесарь – ремонтник»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95288" y="333375"/>
            <a:ext cx="431800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EEA1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2276475"/>
            <a:ext cx="431800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EEA1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95288" y="4797425"/>
            <a:ext cx="431800" cy="4857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EEA1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Определение объема времени, выделенного </a:t>
            </a:r>
            <a:b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на вариативную часть учебного плана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900" smtClean="0">
                <a:latin typeface="Times New Roman" pitchFamily="18" charset="0"/>
              </a:rPr>
              <a:t>            </a:t>
            </a:r>
            <a:r>
              <a:rPr lang="ru-RU" sz="1600" smtClean="0">
                <a:latin typeface="Times New Roman" pitchFamily="18" charset="0"/>
              </a:rPr>
              <a:t>Распределение объема времени, выделенного согласно ФГОС на вариативную часть учебного плана производится в зависимости от программы подготовки специалистов, сроков их обучения и дополнительных требований работодателей к результатам профессионального образования.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 При планировании распределения вариативной части образовательной программы необходимо использовать объем времени, указанный в ФГОС СПО для срока обучения специалистов на базе среднего общего образования из расчета  не менее 30 процентов от общего объема образовательной программы для специальностей СПО.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 В ГБПОУ МО «Сергиево-Посадский колледж»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срок подготовки</a:t>
            </a:r>
            <a:r>
              <a:rPr lang="ru-RU" sz="1600" smtClean="0">
                <a:latin typeface="Times New Roman" pitchFamily="18" charset="0"/>
              </a:rPr>
              <a:t> </a:t>
            </a:r>
            <a:r>
              <a:rPr lang="ru-RU" sz="1600" smtClean="0">
                <a:solidFill>
                  <a:srgbClr val="990033"/>
                </a:solidFill>
                <a:latin typeface="Times New Roman" pitchFamily="18" charset="0"/>
              </a:rPr>
              <a:t>по специальности 15.02.12</a:t>
            </a:r>
            <a:r>
              <a:rPr lang="ru-RU" sz="1600" smtClean="0">
                <a:latin typeface="Times New Roman" pitchFamily="18" charset="0"/>
              </a:rPr>
              <a:t> Монтаж, техническое обслуживание и ремонт промышленного оборудования (по отраслям) на базе среднего общего образования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составляет 2 года 10 месяцев</a:t>
            </a:r>
            <a:r>
              <a:rPr lang="ru-RU" sz="1600" b="1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       В соответствии с ФГОС </a:t>
            </a:r>
            <a:r>
              <a:rPr lang="ru-RU" sz="1600" b="1" smtClean="0">
                <a:latin typeface="Times New Roman" pitchFamily="18" charset="0"/>
              </a:rPr>
              <a:t>общий объем образовательной программы составляет 4464 часа</a:t>
            </a:r>
            <a:r>
              <a:rPr lang="ru-RU" sz="1600" smtClean="0">
                <a:latin typeface="Times New Roman" pitchFamily="18" charset="0"/>
              </a:rPr>
              <a:t>,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216</a:t>
            </a:r>
            <a:r>
              <a:rPr lang="ru-RU" sz="1600" smtClean="0">
                <a:latin typeface="Times New Roman" pitchFamily="18" charset="0"/>
              </a:rPr>
              <a:t> из которых отведено </a:t>
            </a:r>
            <a:r>
              <a:rPr lang="ru-RU" sz="1600" smtClean="0">
                <a:solidFill>
                  <a:srgbClr val="990033"/>
                </a:solidFill>
                <a:latin typeface="Times New Roman" pitchFamily="18" charset="0"/>
              </a:rPr>
              <a:t>на</a:t>
            </a:r>
            <a:r>
              <a:rPr lang="ru-RU" sz="1600" smtClean="0">
                <a:latin typeface="Times New Roman" pitchFamily="18" charset="0"/>
              </a:rPr>
              <a:t> </a:t>
            </a:r>
            <a:r>
              <a:rPr lang="ru-RU" sz="1600" smtClean="0">
                <a:solidFill>
                  <a:srgbClr val="990033"/>
                </a:solidFill>
                <a:latin typeface="Times New Roman" pitchFamily="18" charset="0"/>
              </a:rPr>
              <a:t>Государственную итоговую аттестацию</a:t>
            </a:r>
            <a:r>
              <a:rPr lang="ru-RU" sz="1600" smtClean="0">
                <a:latin typeface="Times New Roman" pitchFamily="18" charset="0"/>
              </a:rPr>
              <a:t>, а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4248 часа</a:t>
            </a:r>
            <a:r>
              <a:rPr lang="ru-RU" sz="1600" smtClean="0">
                <a:latin typeface="Times New Roman" pitchFamily="18" charset="0"/>
              </a:rPr>
              <a:t> – </a:t>
            </a: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на освоение дисциплин</a:t>
            </a:r>
            <a:r>
              <a:rPr lang="ru-RU" sz="1600" smtClean="0">
                <a:latin typeface="Times New Roman" pitchFamily="18" charset="0"/>
              </a:rPr>
              <a:t> общего гуманитарного и социально-экономического цикла, математического и общего естественнонаучного цикла, общепрофессионального и профессионального циклов.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600" b="1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0033"/>
                </a:solidFill>
                <a:latin typeface="Times New Roman" pitchFamily="18" charset="0"/>
              </a:rPr>
              <a:t>      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Вариативная часть</a:t>
            </a:r>
            <a:r>
              <a:rPr lang="ru-RU" sz="2000" smtClean="0">
                <a:latin typeface="Times New Roman" pitchFamily="18" charset="0"/>
              </a:rPr>
              <a:t> в размере  30% от 4248 часов </a:t>
            </a:r>
            <a:r>
              <a:rPr lang="ru-RU" sz="2000" b="1" smtClean="0">
                <a:solidFill>
                  <a:srgbClr val="990033"/>
                </a:solidFill>
                <a:latin typeface="Times New Roman" pitchFamily="18" charset="0"/>
              </a:rPr>
              <a:t>составила 1296 часов</a:t>
            </a:r>
            <a:r>
              <a:rPr lang="ru-RU" sz="2000" smtClean="0">
                <a:latin typeface="Times New Roman" pitchFamily="18" charset="0"/>
              </a:rPr>
              <a:t>, что соответствуют требованиям ФГОС.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Rectangle 103"/>
          <p:cNvSpPr>
            <a:spLocks noChangeArrowheads="1"/>
          </p:cNvSpPr>
          <p:nvPr/>
        </p:nvSpPr>
        <p:spPr bwMode="auto">
          <a:xfrm rot="10800000" flipV="1">
            <a:off x="969963" y="2649538"/>
            <a:ext cx="75263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27651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27652" name="TextBox 79"/>
          <p:cNvSpPr txBox="1">
            <a:spLocks noChangeArrowheads="1"/>
          </p:cNvSpPr>
          <p:nvPr/>
        </p:nvSpPr>
        <p:spPr bwMode="auto">
          <a:xfrm>
            <a:off x="827088" y="260350"/>
            <a:ext cx="7489825" cy="466725"/>
          </a:xfrm>
          <a:prstGeom prst="rect">
            <a:avLst/>
          </a:prstGeom>
          <a:solidFill>
            <a:srgbClr val="F5C9B1"/>
          </a:solidFill>
          <a:ln w="9525">
            <a:solidFill>
              <a:srgbClr val="F5C9B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ВЫВОДЫ: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143000" y="2282825"/>
            <a:ext cx="671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sz="2000">
              <a:cs typeface="Times New Roman" pitchFamily="18" charset="0"/>
            </a:endParaRPr>
          </a:p>
          <a:p>
            <a:pPr indent="450850" algn="just"/>
            <a:endParaRPr lang="ru-RU" sz="2000">
              <a:cs typeface="Times New Roman" pitchFamily="18" charset="0"/>
            </a:endParaRPr>
          </a:p>
        </p:txBody>
      </p:sp>
      <p:sp>
        <p:nvSpPr>
          <p:cNvPr id="27654" name="AutoShape 83"/>
          <p:cNvSpPr>
            <a:spLocks noChangeArrowheads="1"/>
          </p:cNvSpPr>
          <p:nvPr/>
        </p:nvSpPr>
        <p:spPr bwMode="auto">
          <a:xfrm>
            <a:off x="684213" y="908050"/>
            <a:ext cx="7991475" cy="1512888"/>
          </a:xfrm>
          <a:prstGeom prst="octagon">
            <a:avLst>
              <a:gd name="adj" fmla="val 29287"/>
            </a:avLst>
          </a:prstGeom>
          <a:solidFill>
            <a:srgbClr val="FAE3D6"/>
          </a:solidFill>
          <a:ln w="9525">
            <a:solidFill>
              <a:srgbClr val="F5C9B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Формат реализации федеральных государственных образовательных стандартов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дает значительную часть свободы образовательным учреждениям  в вопросах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формирования содержания профессионального образования,  позволяет увязать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цели развития региона с задачами системы  профессионального образования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путем разработки и внедрения  регионально-значимой вариативной составляющей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основных профессиональных образовательных программ  в рамках ФГОС </a:t>
            </a:r>
          </a:p>
        </p:txBody>
      </p:sp>
      <p:sp>
        <p:nvSpPr>
          <p:cNvPr id="27655" name="AutoShape 84"/>
          <p:cNvSpPr>
            <a:spLocks noChangeArrowheads="1"/>
          </p:cNvSpPr>
          <p:nvPr/>
        </p:nvSpPr>
        <p:spPr bwMode="auto">
          <a:xfrm>
            <a:off x="684213" y="4652963"/>
            <a:ext cx="7991475" cy="1512887"/>
          </a:xfrm>
          <a:prstGeom prst="octagon">
            <a:avLst>
              <a:gd name="adj" fmla="val 29287"/>
            </a:avLst>
          </a:prstGeom>
          <a:solidFill>
            <a:srgbClr val="CCECFF"/>
          </a:solidFill>
          <a:ln w="9525">
            <a:solidFill>
              <a:srgbClr val="F5C9B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Основным эффектом от внедрения разработки является</a:t>
            </a:r>
            <a:endParaRPr lang="ru-RU" sz="800" b="1">
              <a:latin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</a:rPr>
              <a:t>трансляция опыта по  формированию содержания вариативной части 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основной образовательной программы  подготовки по специальности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15.02.12 Монтаж, техническое обслуживание  и ремонт 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промышленного оборудования (по отраслям)</a:t>
            </a:r>
          </a:p>
        </p:txBody>
      </p:sp>
      <p:sp>
        <p:nvSpPr>
          <p:cNvPr id="27656" name="AutoShape 85"/>
          <p:cNvSpPr>
            <a:spLocks noChangeArrowheads="1"/>
          </p:cNvSpPr>
          <p:nvPr/>
        </p:nvSpPr>
        <p:spPr bwMode="auto">
          <a:xfrm>
            <a:off x="684213" y="2781300"/>
            <a:ext cx="7991475" cy="1512888"/>
          </a:xfrm>
          <a:prstGeom prst="octagon">
            <a:avLst>
              <a:gd name="adj" fmla="val 29287"/>
            </a:avLst>
          </a:prstGeom>
          <a:solidFill>
            <a:srgbClr val="FBFDBB"/>
          </a:solidFill>
          <a:ln w="9525">
            <a:solidFill>
              <a:srgbClr val="F5C9B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Запросы рынка труда делают необходимым  участие работодателей</a:t>
            </a:r>
            <a:r>
              <a:rPr lang="ru-RU" b="1"/>
              <a:t>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 разработке  учебных планов и программ учебных дисциплин 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и профессиональных модулей, в организации учебных практик и стажировок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на базе предприятий, в распространении положительного опыта  взаимодействия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предприятий и образовательных учреждений, привлечении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квалифицированных кадров предприятий к образовательному процессу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СПИСОК ИСПОЛЬЗУЕМЫХ  ИСТОЧНИКОВ</a:t>
            </a:r>
            <a:endParaRPr lang="ru-RU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Федеральный закон от 29 декабря 2012 г. №273-ФЗ «Об образовании в Российской Федерации».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Минобрнауки России от 28 мая 2014 г. № 594 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Минобрнауки России </a:t>
            </a:r>
            <a:r>
              <a:rPr lang="ru-RU" sz="1400" i="1" smtClean="0">
                <a:latin typeface="Times New Roman" pitchFamily="18" charset="0"/>
              </a:rPr>
              <a:t>от 9 декабря 2016 года№</a:t>
            </a:r>
            <a:r>
              <a:rPr lang="ru-RU" sz="1400" smtClean="0">
                <a:latin typeface="Times New Roman" pitchFamily="18" charset="0"/>
              </a:rPr>
              <a:t>1580 «</a:t>
            </a:r>
            <a:r>
              <a:rPr lang="uk-UA" sz="1400" smtClean="0">
                <a:latin typeface="Times New Roman" pitchFamily="18" charset="0"/>
              </a:rPr>
              <a:t>Об</a:t>
            </a:r>
            <a:r>
              <a:rPr lang="ru-RU" sz="1400" smtClean="0">
                <a:latin typeface="Times New Roman" pitchFamily="18" charset="0"/>
              </a:rPr>
              <a:t>утверждении федерального государственного образовательного стандарта среднего профессионального образования по профессии 15.02.12 «Монтаж, техническое обслуживание и ремонт промышленного оборудования (по отраслям)» (зарегистрирован Министерством юстиции Российской Федерации 22 декабря 2016 года</a:t>
            </a:r>
            <a:r>
              <a:rPr lang="ru-RU" sz="1400" i="1" smtClean="0">
                <a:latin typeface="Times New Roman" pitchFamily="18" charset="0"/>
              </a:rPr>
              <a:t>, регистрационный № 44904</a:t>
            </a:r>
            <a:r>
              <a:rPr lang="ru-RU" sz="1400" smtClean="0">
                <a:latin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Минобрнауки России от 14 июня 2013 г. №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 (зарегистрирован Министерством юстиции Российской Федерации 30 июля 2013 г., регистрационный № 29200) (далее – Порядок организации образовательной деятельности).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Минобрнауки России от 18 апреля 2013 г. № 291 «Об утверждении Положения о практике обучающихся, осваивающих основные профессиональные образовательные программы среднего профессионального образования» (зарегистрирован Министерством юстиции Российской Федерации 14 июня 2013 г., регистрационный № 28785).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Министерства труда и социальной защиты Российской Федерации от 26 декабря 2014 года № 1164н «Об утверждении профессионального стандарта «Слесарь-ремонтник промышленного оборудования» (зарегистрирован Министерством юстиции Российской Федерации 23 января 2015 г., регистрационный № 35692).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Приказ Министерства труда и социальной защиты Российской Федерации от 29 сентября 2014 г. № 667н «О реестре профессиональных стандартов (перечне видов профессиональной деятельности)» (зарегистрирован Министерством юстиции Российской Федерации 19 ноября 2014 г., регистрационный № 34779).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 Разъяснения по формированию примерных основных образовательных программ начального профессионального образования в соответствии с требованиями ФГОС министерства образования и науки РФ.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Интернет-ресурс «Социальная сеть работников образования». Форма доступа:  </a:t>
            </a:r>
            <a:r>
              <a:rPr lang="ru-RU" sz="1400" smtClean="0">
                <a:latin typeface="Times New Roman" pitchFamily="18" charset="0"/>
                <a:hlinkClick r:id="rId2"/>
              </a:rPr>
              <a:t>https://nsportal.ru/shkola/raznoe/library/2014/09/27/algoritm-razrabotki-variativnoy-chasti-osnovnoy-professionalnoy</a:t>
            </a:r>
            <a:r>
              <a:rPr lang="ru-RU" sz="1400" smtClean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Концепции социально-экономического развития Сергиево-Посадского муниципального района Московской области на период до 2020 года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5175"/>
            <a:ext cx="8229600" cy="57594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Rectangle 103"/>
          <p:cNvSpPr>
            <a:spLocks noChangeArrowheads="1"/>
          </p:cNvSpPr>
          <p:nvPr/>
        </p:nvSpPr>
        <p:spPr bwMode="auto">
          <a:xfrm rot="10800000" flipV="1">
            <a:off x="762000" y="1755775"/>
            <a:ext cx="752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4339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14340" name="Rectangle 84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8229600" cy="633413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ЦЕЛЬ, АКТУАЛЬНОСТЬ  И  НОВИЗНА  РАБОТЫ</a:t>
            </a:r>
          </a:p>
        </p:txBody>
      </p:sp>
      <p:sp>
        <p:nvSpPr>
          <p:cNvPr id="14341" name="Rectangle 9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496300" cy="56165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A50021"/>
                </a:solidFill>
                <a:latin typeface="Times New Roman" pitchFamily="18" charset="0"/>
              </a:rPr>
              <a:t>Цель работы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000" b="1" smtClean="0">
                <a:latin typeface="Times New Roman" pitchFamily="18" charset="0"/>
              </a:rPr>
              <a:t>              </a:t>
            </a:r>
            <a:r>
              <a:rPr lang="ru-RU" sz="1800" b="1" smtClean="0">
                <a:latin typeface="Times New Roman" pitchFamily="18" charset="0"/>
              </a:rPr>
              <a:t>Целью данной разработки является представление опыта ГБПОУ МО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«Сергиево-Посадский колледж»  в формировании вариативной части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основной образовательной программы среднего профессионального образования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A50021"/>
                </a:solidFill>
                <a:latin typeface="Times New Roman" pitchFamily="18" charset="0"/>
              </a:rPr>
              <a:t>Актуальность работы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       </a:t>
            </a:r>
            <a:r>
              <a:rPr lang="ru-RU" sz="1800" b="1" smtClean="0">
                <a:latin typeface="Times New Roman" pitchFamily="18" charset="0"/>
              </a:rPr>
              <a:t>Реализация вариативной части  позволяет получить новое качество профессионального образования, удовлетворяющее потребностям как представителей регионального рынка труда, так и конкретного человека, самостоятельно осуществляющего осознанный выбор своей профессиональной деятельности, которая в будущем станет не только способом удовлетворения материальных запросов, но и станет важной составляющей его жизни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900" b="1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A50021"/>
                </a:solidFill>
                <a:latin typeface="Times New Roman" pitchFamily="18" charset="0"/>
              </a:rPr>
              <a:t>Новизна работы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200" b="1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      </a:t>
            </a:r>
            <a:r>
              <a:rPr lang="ru-RU" sz="1800" b="1" smtClean="0">
                <a:latin typeface="Times New Roman" pitchFamily="18" charset="0"/>
              </a:rPr>
              <a:t>Данная методическая разработка предназначена для внедрения и практического использования  при  реализации  ФГОС  нового  поколения  по  специальности 15.02.12 Монтаж, техническое обслуживание и ремонт промышленного оборудования (по отраслям), входящей в ТОП-50.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 В стандарте по новому трактуются основные виды профессиональной деятельности, изменено процентное соотношение обязательной части основной образовательной программы и объема нагрузки, предусмотренной для формирования вариативной части</a:t>
            </a:r>
            <a:r>
              <a:rPr lang="ru-RU" sz="1800" smtClean="0">
                <a:latin typeface="Times New Roman" pitchFamily="18" charset="0"/>
              </a:rPr>
              <a:t> </a:t>
            </a:r>
          </a:p>
        </p:txBody>
      </p:sp>
      <p:sp>
        <p:nvSpPr>
          <p:cNvPr id="14342" name="Text Box 88"/>
          <p:cNvSpPr txBox="1">
            <a:spLocks noChangeArrowheads="1"/>
          </p:cNvSpPr>
          <p:nvPr/>
        </p:nvSpPr>
        <p:spPr bwMode="auto">
          <a:xfrm>
            <a:off x="611188" y="2276475"/>
            <a:ext cx="261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Rectangle 103"/>
          <p:cNvSpPr>
            <a:spLocks noChangeArrowheads="1"/>
          </p:cNvSpPr>
          <p:nvPr/>
        </p:nvSpPr>
        <p:spPr bwMode="auto">
          <a:xfrm rot="10800000" flipV="1">
            <a:off x="760413" y="1768475"/>
            <a:ext cx="741203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5363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15364" name="Rectangle 84"/>
          <p:cNvSpPr>
            <a:spLocks noGrp="1"/>
          </p:cNvSpPr>
          <p:nvPr>
            <p:ph type="ctrTitle" idx="4294967295"/>
          </p:nvPr>
        </p:nvSpPr>
        <p:spPr>
          <a:xfrm>
            <a:off x="827088" y="260350"/>
            <a:ext cx="7772400" cy="720725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НОРМАТИВНО –ПРАВОВОЕ ОСНОВАНИЕ</a:t>
            </a:r>
          </a:p>
        </p:txBody>
      </p:sp>
      <p:sp>
        <p:nvSpPr>
          <p:cNvPr id="15365" name="Rectangle 85"/>
          <p:cNvSpPr>
            <a:spLocks noGrp="1"/>
          </p:cNvSpPr>
          <p:nvPr>
            <p:ph type="subTitle" idx="4294967295"/>
          </p:nvPr>
        </p:nvSpPr>
        <p:spPr>
          <a:xfrm>
            <a:off x="755650" y="1196975"/>
            <a:ext cx="7848600" cy="525621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Федеральный закон от 29 декабря 2012 г. №273-ФЗ «Об образовании в Российской Федерации»;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Приказ Минобрнауки России от 28 мая 2014 г. № 594 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программ»;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Приказ Минобрнауки России от 9 декабря 2016 года №1580 «</a:t>
            </a:r>
            <a:r>
              <a:rPr lang="uk-UA" sz="1600" smtClean="0">
                <a:latin typeface="Times New Roman" pitchFamily="18" charset="0"/>
              </a:rPr>
              <a:t>Об</a:t>
            </a:r>
            <a:r>
              <a:rPr lang="ru-RU" sz="1600" smtClean="0">
                <a:latin typeface="Times New Roman" pitchFamily="18" charset="0"/>
              </a:rPr>
              <a:t>утверждении федерального государственного образовательного стандарта среднего профессионального образования по профессии 15.02.12 «Монтаж, техническое обслуживание и ремонт промышленного оборудования (по отраслям)» (зарегистрирован Министерством юстиции Российской Федерации 22 декабря 2016 года, регистрационный № 44904);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Приказ Минобрнауки России от 14 июня 2013 г. №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 (зарегистрирован Министерством юстиции Российской Федерации 30 июля 2013 г., регистрационный № 29200);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Приказ Министерства труда и социальной защиты Российской Федерации от 29 сентября 2014 г. № 667н «О реестре профессиональных стандартов (перечне видов профессиональной деятельности)» (зарегистрирован Министерством юстиции Российской Федерации 19 ноября 2014 г., регистрационный № 34779);</a:t>
            </a:r>
          </a:p>
          <a:p>
            <a:pPr marL="0" indent="0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Приказ Министерства труда и социальной защиты Российской Федерации от 26 декабря 2014 года № 1164н «Об утверждении профессионального стандарта «Слесарь-ремонтник промышленного оборудования» (зарегистрирован Министерством юстиции Российской Федерации 23 января 2015 г., регистрационный № 35692)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Свидетельство - эксперти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8974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0"/>
          <p:cNvSpPr>
            <a:spLocks noGrp="1"/>
          </p:cNvSpPr>
          <p:nvPr>
            <p:ph type="body" sz="half" idx="2"/>
          </p:nvPr>
        </p:nvSpPr>
        <p:spPr>
          <a:xfrm>
            <a:off x="5219700" y="404813"/>
            <a:ext cx="3529013" cy="57610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ГБПОУ МО</a:t>
            </a:r>
          </a:p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«Сергиево-Посадский колледж» прошел экспертизу </a:t>
            </a:r>
          </a:p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основной профессиональной образовательной программы среднего профессионального образования </a:t>
            </a:r>
          </a:p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по специальности 15.02.12 </a:t>
            </a:r>
          </a:p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Монтаж, техническое обслуживание и ремонт промышленного оборудования (по отраслям)</a:t>
            </a:r>
          </a:p>
          <a:p>
            <a:pPr algn="ctr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 в 2018 году</a:t>
            </a:r>
          </a:p>
          <a:p>
            <a:pPr algn="ctr">
              <a:buFont typeface="Arial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Rectangle 103"/>
          <p:cNvSpPr>
            <a:spLocks noChangeArrowheads="1"/>
          </p:cNvSpPr>
          <p:nvPr/>
        </p:nvSpPr>
        <p:spPr bwMode="auto">
          <a:xfrm rot="10800000" flipV="1">
            <a:off x="762000" y="1755775"/>
            <a:ext cx="752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7411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17412" name="Rectangle 84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 algn="l"/>
            <a:r>
              <a:rPr lang="ru-RU" sz="2000" b="1" smtClean="0">
                <a:latin typeface="Times New Roman" pitchFamily="18" charset="0"/>
              </a:rPr>
              <a:t>    ПРАКТИЧЕСКАЯ  ЗНАЧИМОСТЬ  РАБОТЫ  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                               И  ЦЕЛЕВАЯ  АУДИТОРИЯ  ПОЛЬЗОВАТЕЛЕЙ</a:t>
            </a:r>
          </a:p>
        </p:txBody>
      </p:sp>
      <p:sp>
        <p:nvSpPr>
          <p:cNvPr id="17413" name="Rectangle 8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43363" cy="4781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ПРАКТИЧЕСКАЯ ЗНАЧИМОСТЬ</a:t>
            </a: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 Возможность использования материалов работы  и методических рекомендаций образовательными учреждениями, реализующими программы подготовки специалистов среднего звена при создании вариативной части ООП ФГОС СПО по специальности 15.02.12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Монтаж, техническое обслуживание и ремонт промышленного оборудования (по отраслям)</a:t>
            </a:r>
          </a:p>
        </p:txBody>
      </p:sp>
      <p:sp>
        <p:nvSpPr>
          <p:cNvPr id="17414" name="Rectangle 8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781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ЦЕЛЕВАЯ  АУДИТОРИЯ</a:t>
            </a: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Методисты, преподаватели, мастера производственного обучения образовательных организаций, реализующих программы подготовки специалистов среднего звена по специальности 15.02.12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      Монтаж, техническое обслуживание  и ремонт промышленного оборудования (по отраслям).</a:t>
            </a:r>
          </a:p>
          <a:p>
            <a:pPr algn="ctr">
              <a:buFont typeface="Arial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1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5" name="AutoShape 88"/>
          <p:cNvSpPr>
            <a:spLocks noChangeArrowheads="1"/>
          </p:cNvSpPr>
          <p:nvPr/>
        </p:nvSpPr>
        <p:spPr bwMode="auto">
          <a:xfrm>
            <a:off x="1258888" y="2060575"/>
            <a:ext cx="1800225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9"/>
          <p:cNvSpPr>
            <a:spLocks noChangeArrowheads="1"/>
          </p:cNvSpPr>
          <p:nvPr/>
        </p:nvSpPr>
        <p:spPr bwMode="auto">
          <a:xfrm>
            <a:off x="5651500" y="2060575"/>
            <a:ext cx="1873250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0" descr="&amp;Icy;&amp;ncy;&amp;fcy;&amp;ocy;&amp;dcy;&amp;ocy;&amp;scy;&amp;softcy;&amp;iecy; / &amp;Lcy;&amp;yucy;&amp;dcy;&amp;icy; / &amp;Tcy;&amp;icy;&amp;mcy;&amp;ucy;&amp;rcy; &amp;Rcy;&amp;acy;&amp;f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717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Rectangle 103"/>
          <p:cNvSpPr>
            <a:spLocks noChangeArrowheads="1"/>
          </p:cNvSpPr>
          <p:nvPr/>
        </p:nvSpPr>
        <p:spPr bwMode="auto">
          <a:xfrm rot="10800000" flipV="1">
            <a:off x="1330325" y="842963"/>
            <a:ext cx="7648575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600" b="1"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b="1">
                <a:latin typeface="Times New Roman" pitchFamily="18" charset="0"/>
              </a:rPr>
              <a:t>МАТЕРИАЛЫ РАБОТЫ МОГУТ БЫТЬ ИСПОЛЬЗОВАНЫ</a:t>
            </a:r>
          </a:p>
          <a:p>
            <a:pPr algn="ctr">
              <a:lnSpc>
                <a:spcPct val="120000"/>
              </a:lnSpc>
            </a:pPr>
            <a:r>
              <a:rPr lang="ru-RU" sz="1600" b="1">
                <a:latin typeface="Times New Roman" pitchFamily="18" charset="0"/>
              </a:rPr>
              <a:t>НА ЭТАПЕ РАЗРАБОТКИ ВАРИАТИВНОЙ СОСТАВЛЯЮЩЕЙ ОБРАЗОВАТЕЛЬНОЙ ПРОГРАММЫ</a:t>
            </a:r>
          </a:p>
          <a:p>
            <a:pPr algn="ctr">
              <a:lnSpc>
                <a:spcPct val="120000"/>
              </a:lnSpc>
            </a:pPr>
            <a:r>
              <a:rPr lang="ru-RU" sz="1600" b="1">
                <a:latin typeface="Times New Roman" pitchFamily="18" charset="0"/>
              </a:rPr>
              <a:t>ПРИ:</a:t>
            </a:r>
          </a:p>
          <a:p>
            <a:r>
              <a:rPr lang="ru-RU" b="1" i="1">
                <a:latin typeface="Times New Roman" pitchFamily="18" charset="0"/>
              </a:rPr>
              <a:t>Создании алгоритма  разработки вариативной части ООП</a:t>
            </a:r>
          </a:p>
          <a:p>
            <a:endParaRPr lang="ru-RU" b="1" i="1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Определении перечня структурных элементов вариатива</a:t>
            </a:r>
          </a:p>
          <a:p>
            <a:endParaRPr lang="ru-RU" b="1" i="1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Распределение объема времени вариатива по структурным элементам</a:t>
            </a:r>
          </a:p>
          <a:p>
            <a:endParaRPr lang="ru-RU" b="1" i="1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Обосновании и определении дополнительных знаний и умений</a:t>
            </a:r>
          </a:p>
          <a:p>
            <a:endParaRPr lang="ru-RU" b="1" i="1">
              <a:latin typeface="Times New Roman" pitchFamily="18" charset="0"/>
            </a:endParaRPr>
          </a:p>
          <a:p>
            <a:endParaRPr lang="ru-RU" b="1" i="1">
              <a:latin typeface="Times New Roman" pitchFamily="18" charset="0"/>
            </a:endParaRPr>
          </a:p>
          <a:p>
            <a:endParaRPr lang="ru-RU" b="1" i="1">
              <a:solidFill>
                <a:schemeClr val="hlink"/>
              </a:solidFill>
              <a:latin typeface="Times New Roman" pitchFamily="18" charset="0"/>
            </a:endParaRPr>
          </a:p>
          <a:p>
            <a:endParaRPr lang="ru-RU" b="1" i="1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endParaRPr lang="ru-RU" sz="3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8436" name="TextBox 79"/>
          <p:cNvSpPr txBox="1">
            <a:spLocks noChangeArrowheads="1"/>
          </p:cNvSpPr>
          <p:nvPr/>
        </p:nvSpPr>
        <p:spPr bwMode="auto">
          <a:xfrm>
            <a:off x="2771775" y="404813"/>
            <a:ext cx="6372225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>
              <a:latin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</a:rPr>
              <a:t>ШИРОТА ВОЗМОЖНОСТЕЙ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ВНЕДРЕНИЯ РАБОТЫ</a:t>
            </a:r>
          </a:p>
          <a:p>
            <a:pPr algn="ctr"/>
            <a:endParaRPr lang="ru-RU" sz="800" b="1">
              <a:latin typeface="Times New Roman" pitchFamily="18" charset="0"/>
            </a:endParaRPr>
          </a:p>
        </p:txBody>
      </p:sp>
      <p:sp>
        <p:nvSpPr>
          <p:cNvPr id="18437" name="AutoShape 84"/>
          <p:cNvSpPr>
            <a:spLocks noChangeArrowheads="1"/>
          </p:cNvSpPr>
          <p:nvPr/>
        </p:nvSpPr>
        <p:spPr bwMode="auto">
          <a:xfrm>
            <a:off x="900113" y="3500438"/>
            <a:ext cx="32861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86"/>
          <p:cNvSpPr>
            <a:spLocks noChangeArrowheads="1"/>
          </p:cNvSpPr>
          <p:nvPr/>
        </p:nvSpPr>
        <p:spPr bwMode="auto">
          <a:xfrm>
            <a:off x="900113" y="5229225"/>
            <a:ext cx="32861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87"/>
          <p:cNvSpPr>
            <a:spLocks noChangeArrowheads="1"/>
          </p:cNvSpPr>
          <p:nvPr/>
        </p:nvSpPr>
        <p:spPr bwMode="auto">
          <a:xfrm>
            <a:off x="900113" y="4076700"/>
            <a:ext cx="32861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9"/>
          <p:cNvSpPr>
            <a:spLocks noChangeArrowheads="1"/>
          </p:cNvSpPr>
          <p:nvPr/>
        </p:nvSpPr>
        <p:spPr bwMode="auto">
          <a:xfrm>
            <a:off x="900113" y="4652963"/>
            <a:ext cx="32861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Rectangle 103"/>
          <p:cNvSpPr>
            <a:spLocks noChangeArrowheads="1"/>
          </p:cNvSpPr>
          <p:nvPr/>
        </p:nvSpPr>
        <p:spPr bwMode="auto">
          <a:xfrm rot="10800000" flipV="1">
            <a:off x="762000" y="1755775"/>
            <a:ext cx="752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endParaRPr lang="ru-RU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</a:endParaRPr>
          </a:p>
        </p:txBody>
      </p:sp>
      <p:sp>
        <p:nvSpPr>
          <p:cNvPr id="19459" name="Прямоугольник 81"/>
          <p:cNvSpPr>
            <a:spLocks noChangeArrowheads="1"/>
          </p:cNvSpPr>
          <p:nvPr/>
        </p:nvSpPr>
        <p:spPr bwMode="auto">
          <a:xfrm>
            <a:off x="3276600" y="1676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19460" name="TextBox 79"/>
          <p:cNvSpPr txBox="1">
            <a:spLocks noChangeArrowheads="1"/>
          </p:cNvSpPr>
          <p:nvPr/>
        </p:nvSpPr>
        <p:spPr bwMode="auto">
          <a:xfrm>
            <a:off x="611188" y="1268413"/>
            <a:ext cx="799306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</a:rPr>
              <a:t>Пояснительной записки, включающей</a:t>
            </a: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endParaRPr lang="ru-RU" sz="800" b="1" i="1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b="1" i="1">
                <a:latin typeface="Times New Roman" pitchFamily="18" charset="0"/>
              </a:rPr>
              <a:t>-</a:t>
            </a:r>
            <a:r>
              <a:rPr lang="ru-RU" sz="1600" b="1" i="1">
                <a:latin typeface="Times New Roman" pitchFamily="18" charset="0"/>
              </a:rPr>
              <a:t>цели, задачи разработки</a:t>
            </a:r>
          </a:p>
          <a:p>
            <a:r>
              <a:rPr lang="ru-RU" sz="1600" b="1" i="1">
                <a:latin typeface="Times New Roman" pitchFamily="18" charset="0"/>
              </a:rPr>
              <a:t>-актуальность</a:t>
            </a:r>
          </a:p>
          <a:p>
            <a:r>
              <a:rPr lang="ru-RU" sz="1600" b="1" i="1">
                <a:latin typeface="Times New Roman" pitchFamily="18" charset="0"/>
              </a:rPr>
              <a:t>-новизну конкурсной работы.</a:t>
            </a:r>
          </a:p>
          <a:p>
            <a:r>
              <a:rPr lang="ru-RU" sz="1600" b="1" i="1">
                <a:latin typeface="Times New Roman" pitchFamily="18" charset="0"/>
              </a:rPr>
              <a:t>-практическую значимость разработки </a:t>
            </a:r>
          </a:p>
          <a:p>
            <a:r>
              <a:rPr lang="ru-RU" sz="1600" b="1" i="1">
                <a:latin typeface="Times New Roman" pitchFamily="18" charset="0"/>
              </a:rPr>
              <a:t>-обоснование соответствия нормативно-правовым актам</a:t>
            </a:r>
          </a:p>
          <a:p>
            <a:endParaRPr lang="ru-RU" sz="800" b="1" i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 i="1">
                <a:solidFill>
                  <a:srgbClr val="002060"/>
                </a:solidFill>
                <a:latin typeface="Times New Roman" pitchFamily="18" charset="0"/>
              </a:rPr>
              <a:t>Основной части, включающей:</a:t>
            </a:r>
          </a:p>
          <a:p>
            <a:pPr>
              <a:buFontTx/>
              <a:buChar char="•"/>
            </a:pPr>
            <a:endParaRPr lang="ru-RU" sz="800" b="1" i="1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600" b="1" i="1">
                <a:latin typeface="Times New Roman" pitchFamily="18" charset="0"/>
              </a:rPr>
              <a:t>-структурные элементы вариативной части</a:t>
            </a:r>
          </a:p>
          <a:p>
            <a:endParaRPr lang="ru-RU" sz="800" b="1" i="1">
              <a:latin typeface="Times New Roman" pitchFamily="18" charset="0"/>
            </a:endParaRPr>
          </a:p>
          <a:p>
            <a:r>
              <a:rPr lang="ru-RU" sz="1600" b="1" i="1">
                <a:latin typeface="Times New Roman" pitchFamily="18" charset="0"/>
              </a:rPr>
              <a:t>-алгоритм разработки и согласования вариативной  части ООП:</a:t>
            </a:r>
          </a:p>
          <a:p>
            <a:r>
              <a:rPr lang="ru-RU" sz="1400" i="1">
                <a:latin typeface="Times New Roman" pitchFamily="18" charset="0"/>
              </a:rPr>
              <a:t>формирование рабочей группы, анализ нормативной базы, определение дополнительных требований работодателей к результатам профессионального образования, определение перечня структурных элементов вариативной части распределение объема времени, выделенного на вариативную часть учебного плана, формирование содержания вариативной части образовательной программы, оформление вариативной части в соответствии с нормативными требованиями и согласование с потенциальными работодателями</a:t>
            </a:r>
          </a:p>
          <a:p>
            <a:endParaRPr lang="ru-RU" sz="800" i="1">
              <a:latin typeface="Times New Roman" pitchFamily="18" charset="0"/>
            </a:endParaRPr>
          </a:p>
          <a:p>
            <a:r>
              <a:rPr lang="ru-RU" sz="1600" b="1" i="1">
                <a:latin typeface="Times New Roman" pitchFamily="18" charset="0"/>
              </a:rPr>
              <a:t>-пример распределения и обоснования вариативной части ППССЗ по специальности 15.02.12 Монтаж, техническое обслуживание и ремонт промышленного оборудования по отраслям</a:t>
            </a:r>
            <a:r>
              <a:rPr lang="ru-RU" sz="1600">
                <a:latin typeface="Times New Roman" pitchFamily="18" charset="0"/>
              </a:rPr>
              <a:t> </a:t>
            </a:r>
          </a:p>
          <a:p>
            <a:endParaRPr lang="ru-RU" sz="8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Выводы</a:t>
            </a:r>
          </a:p>
          <a:p>
            <a:endParaRPr lang="ru-RU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1" name="Rectangle 84"/>
          <p:cNvSpPr>
            <a:spLocks noGrp="1"/>
          </p:cNvSpPr>
          <p:nvPr>
            <p:ph type="title" idx="4294967295"/>
          </p:nvPr>
        </p:nvSpPr>
        <p:spPr>
          <a:xfrm>
            <a:off x="971550" y="476250"/>
            <a:ext cx="7715250" cy="649288"/>
          </a:xfrm>
          <a:solidFill>
            <a:schemeClr val="bg2"/>
          </a:solid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МЕТОДИЧЕСКАЯ  РАЗРАБОТКА  СОСТОИТ  ИЗ: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1081087"/>
          </a:xfrm>
          <a:solidFill>
            <a:schemeClr val="bg2"/>
          </a:solid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СТРУКТУРНЫЕ ЭЛЕМЕНТЫ ВАРИАТИВНОЙ ЧАСТИ</a:t>
            </a:r>
            <a:r>
              <a:rPr lang="ru-RU" sz="2000" b="1" smtClean="0">
                <a:latin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Объем нагрузки вариативной части может быть использован на следующие структурные элементы: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5589588"/>
            <a:ext cx="8229600" cy="536575"/>
          </a:xfrm>
        </p:spPr>
        <p:txBody>
          <a:bodyPr/>
          <a:lstStyle/>
          <a:p>
            <a:pPr lvl="3" algn="just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</a:t>
            </a:r>
            <a:endParaRPr lang="ru-RU" smtClean="0"/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539750" y="1412875"/>
            <a:ext cx="8229600" cy="850900"/>
          </a:xfrm>
          <a:prstGeom prst="rect">
            <a:avLst/>
          </a:prstGeom>
          <a:solidFill>
            <a:srgbClr val="FBFDB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-увеличение объема нагрузки по всем элементам учебного плана инвариантной части, задаваемой ФГОС</a:t>
            </a: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539750" y="2492375"/>
            <a:ext cx="8229600" cy="1008063"/>
          </a:xfrm>
          <a:prstGeom prst="rect">
            <a:avLst/>
          </a:prstGeom>
          <a:solidFill>
            <a:srgbClr val="FBFDB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-увеличение объема теоретической подготовки путем введения новых учебных дисциплин и/или дополнительных разделов и тем дисциплин инвариантной части ОПОП</a:t>
            </a:r>
            <a:br>
              <a:rPr lang="ru-RU" sz="2000" b="1"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sp>
        <p:nvSpPr>
          <p:cNvPr id="20485" name="Rectangle 6"/>
          <p:cNvSpPr>
            <a:spLocks/>
          </p:cNvSpPr>
          <p:nvPr/>
        </p:nvSpPr>
        <p:spPr bwMode="auto">
          <a:xfrm>
            <a:off x="539750" y="3789363"/>
            <a:ext cx="8229600" cy="1008062"/>
          </a:xfrm>
          <a:prstGeom prst="rect">
            <a:avLst/>
          </a:prstGeom>
          <a:solidFill>
            <a:srgbClr val="FBFDB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-введение дополнительных междисциплинарных курсов (МДК) или отдельных разделов и тем  МДК в уже имеющиеся профессиональные модули инвариантной части;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sp>
        <p:nvSpPr>
          <p:cNvPr id="20486" name="Rectangle 7"/>
          <p:cNvSpPr>
            <a:spLocks/>
          </p:cNvSpPr>
          <p:nvPr/>
        </p:nvSpPr>
        <p:spPr bwMode="auto">
          <a:xfrm>
            <a:off x="539750" y="5084763"/>
            <a:ext cx="8229600" cy="1152525"/>
          </a:xfrm>
          <a:prstGeom prst="rect">
            <a:avLst/>
          </a:prstGeom>
          <a:solidFill>
            <a:srgbClr val="FBFDB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-введение новых дополнительных профессиональных модулей (ПМ) для приобретения дополнительных профессиональных компетенций, расширяющих и углубляющих квалификацию будущих выпускников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0" y="1557338"/>
            <a:ext cx="684213" cy="485775"/>
          </a:xfrm>
          <a:prstGeom prst="rightArrow">
            <a:avLst>
              <a:gd name="adj1" fmla="val 50000"/>
              <a:gd name="adj2" fmla="val 35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0" y="2781300"/>
            <a:ext cx="611188" cy="485775"/>
          </a:xfrm>
          <a:prstGeom prst="rightArrow">
            <a:avLst>
              <a:gd name="adj1" fmla="val 50000"/>
              <a:gd name="adj2" fmla="val 31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>
            <a:off x="0" y="4076700"/>
            <a:ext cx="611188" cy="485775"/>
          </a:xfrm>
          <a:prstGeom prst="rightArrow">
            <a:avLst>
              <a:gd name="adj1" fmla="val 50000"/>
              <a:gd name="adj2" fmla="val 31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1"/>
          <p:cNvSpPr>
            <a:spLocks noChangeArrowheads="1"/>
          </p:cNvSpPr>
          <p:nvPr/>
        </p:nvSpPr>
        <p:spPr bwMode="auto">
          <a:xfrm>
            <a:off x="0" y="5445125"/>
            <a:ext cx="611188" cy="485775"/>
          </a:xfrm>
          <a:prstGeom prst="rightArrow">
            <a:avLst>
              <a:gd name="adj1" fmla="val 50000"/>
              <a:gd name="adj2" fmla="val 31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bg2"/>
          </a:solidFill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Основные этапы разработки вариативной части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331913" y="1052513"/>
            <a:ext cx="6767512" cy="647700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ФОРМИРОВАНИЕ  РАБОЧЕЙ  ГРУППЫ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331913" y="1844675"/>
            <a:ext cx="6767512" cy="647700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АНАЛИЗ НОРМАТИВНОЙ БАЗЫ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331913" y="2636838"/>
            <a:ext cx="6767512" cy="647700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ОПРЕДЕЛЕНИЕ ДОПОЛНИТЕЛЬНЫХ ТРЕБОВАНИЙ </a:t>
            </a:r>
          </a:p>
          <a:p>
            <a:pPr algn="ctr"/>
            <a:r>
              <a:rPr lang="ru-RU" b="1"/>
              <a:t>РАБОТОДАТЕЛЕЙ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331913" y="3429000"/>
            <a:ext cx="6767512" cy="576263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ОПРЕДЕЛЕНИЕ ПЕРЕЧНЯ СТРУКТУРНЫХ ЭЛЕМЕНТОВ </a:t>
            </a:r>
          </a:p>
          <a:p>
            <a:pPr algn="ctr"/>
            <a:r>
              <a:rPr lang="ru-RU" b="1"/>
              <a:t>ВАРИАТИВА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331913" y="4149725"/>
            <a:ext cx="6767512" cy="649288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РАСПРЕДЕЛЕНИЕ ОБЪЕМА ВРЕМЕНИ ВАРИАТИВА</a:t>
            </a:r>
          </a:p>
          <a:p>
            <a:pPr algn="ctr"/>
            <a:r>
              <a:rPr lang="ru-RU" b="1"/>
              <a:t> ПО ОТДЕЛЬНЫМ СТРУКТУРНЫМ ЭЛЕМЕНТАМ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331913" y="5013325"/>
            <a:ext cx="6767512" cy="649288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РАЗРАБОТКА СОДЕРЖАНИЯ ВАРИАТИВНОЙ ЧАСТИ </a:t>
            </a:r>
          </a:p>
          <a:p>
            <a:pPr algn="ctr"/>
            <a:r>
              <a:rPr lang="ru-RU" b="1"/>
              <a:t>ОБРАЗОВАТЕЛЬНОЙ ПРОГРАММЫ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331913" y="5805488"/>
            <a:ext cx="6767512" cy="649287"/>
          </a:xfrm>
          <a:prstGeom prst="rect">
            <a:avLst/>
          </a:prstGeom>
          <a:solidFill>
            <a:srgbClr val="FBF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ОФОРМЛЕНИЕ ВАРИАТИВНОЙ ЧАСТИ В СООТВЕТСТВИИ </a:t>
            </a:r>
          </a:p>
          <a:p>
            <a:pPr algn="ctr"/>
            <a:r>
              <a:rPr lang="ru-RU" b="1"/>
              <a:t>С НОРМАТИВНЫМИ ДОКУМЕНТАМИ И СОГЛАСОВАНИЕ</a:t>
            </a: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8101013" y="1196975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>
            <a:off x="8101013" y="3644900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15"/>
          <p:cNvSpPr>
            <a:spLocks noChangeArrowheads="1"/>
          </p:cNvSpPr>
          <p:nvPr/>
        </p:nvSpPr>
        <p:spPr bwMode="auto">
          <a:xfrm>
            <a:off x="8101013" y="4437063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AutoShape 16"/>
          <p:cNvSpPr>
            <a:spLocks noChangeArrowheads="1"/>
          </p:cNvSpPr>
          <p:nvPr/>
        </p:nvSpPr>
        <p:spPr bwMode="auto">
          <a:xfrm>
            <a:off x="8101013" y="5229225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AutoShape 17"/>
          <p:cNvSpPr>
            <a:spLocks noChangeArrowheads="1"/>
          </p:cNvSpPr>
          <p:nvPr/>
        </p:nvSpPr>
        <p:spPr bwMode="auto">
          <a:xfrm>
            <a:off x="8101013" y="1989138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AutoShape 18"/>
          <p:cNvSpPr>
            <a:spLocks noChangeArrowheads="1"/>
          </p:cNvSpPr>
          <p:nvPr/>
        </p:nvSpPr>
        <p:spPr bwMode="auto">
          <a:xfrm>
            <a:off x="8101013" y="2781300"/>
            <a:ext cx="574675" cy="790575"/>
          </a:xfrm>
          <a:prstGeom prst="curvedLeftArrow">
            <a:avLst>
              <a:gd name="adj1" fmla="val 27514"/>
              <a:gd name="adj2" fmla="val 55028"/>
              <a:gd name="adj3" fmla="val 33333"/>
            </a:avLst>
          </a:prstGeom>
          <a:solidFill>
            <a:srgbClr val="F7D3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500</TotalTime>
  <Words>1729</Words>
  <Application>Microsoft Office PowerPoint</Application>
  <PresentationFormat>Экран (4:3)</PresentationFormat>
  <Paragraphs>240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Bernard MT Condensed</vt:lpstr>
      <vt:lpstr>Тема Office</vt:lpstr>
      <vt:lpstr>Слайд 1</vt:lpstr>
      <vt:lpstr>ЦЕЛЬ, АКТУАЛЬНОСТЬ  И  НОВИЗНА  РАБОТЫ</vt:lpstr>
      <vt:lpstr>НОРМАТИВНО –ПРАВОВОЕ ОСНОВАНИЕ</vt:lpstr>
      <vt:lpstr>Слайд 4</vt:lpstr>
      <vt:lpstr>    ПРАКТИЧЕСКАЯ  ЗНАЧИМОСТЬ  РАБОТЫ                                   И  ЦЕЛЕВАЯ  АУДИТОРИЯ  ПОЛЬЗОВАТЕЛЕЙ</vt:lpstr>
      <vt:lpstr>Слайд 6</vt:lpstr>
      <vt:lpstr>МЕТОДИЧЕСКАЯ  РАЗРАБОТКА  СОСТОИТ  ИЗ:</vt:lpstr>
      <vt:lpstr> СТРУКТУРНЫЕ ЭЛЕМЕНТЫ ВАРИАТИВНОЙ ЧАСТИ Объем нагрузки вариативной части может быть использован на следующие структурные элементы: </vt:lpstr>
      <vt:lpstr>Основные этапы разработки вариативной части</vt:lpstr>
      <vt:lpstr>ФОРМИРОВАНИЕ  РАБОЧЕЙ  ГРУППЫ</vt:lpstr>
      <vt:lpstr>АНАЛИЗ  НОРМАТИВНОЙ  БАЗЫ</vt:lpstr>
      <vt:lpstr>Определение дополнительных требований работодателей  к результатам профессионального образования</vt:lpstr>
      <vt:lpstr>Определение перечня структурных элементов вариативной части </vt:lpstr>
      <vt:lpstr>Слайд 14</vt:lpstr>
      <vt:lpstr>Определение объема времени, выделенного  на вариативную часть учебного плана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Сотрудник</cp:lastModifiedBy>
  <cp:revision>62</cp:revision>
  <dcterms:created xsi:type="dcterms:W3CDTF">2017-09-06T08:56:54Z</dcterms:created>
  <dcterms:modified xsi:type="dcterms:W3CDTF">2019-01-23T04:07:36Z</dcterms:modified>
</cp:coreProperties>
</file>